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31"/>
  </p:notesMasterIdLst>
  <p:sldIdLst>
    <p:sldId id="281" r:id="rId3"/>
    <p:sldId id="994" r:id="rId4"/>
    <p:sldId id="971" r:id="rId5"/>
    <p:sldId id="983" r:id="rId6"/>
    <p:sldId id="977" r:id="rId7"/>
    <p:sldId id="984" r:id="rId8"/>
    <p:sldId id="950" r:id="rId9"/>
    <p:sldId id="979" r:id="rId10"/>
    <p:sldId id="978" r:id="rId11"/>
    <p:sldId id="973" r:id="rId12"/>
    <p:sldId id="952" r:id="rId13"/>
    <p:sldId id="976" r:id="rId14"/>
    <p:sldId id="980" r:id="rId15"/>
    <p:sldId id="981" r:id="rId16"/>
    <p:sldId id="992" r:id="rId17"/>
    <p:sldId id="993" r:id="rId18"/>
    <p:sldId id="947" r:id="rId19"/>
    <p:sldId id="982" r:id="rId20"/>
    <p:sldId id="985" r:id="rId21"/>
    <p:sldId id="986" r:id="rId22"/>
    <p:sldId id="987" r:id="rId23"/>
    <p:sldId id="988" r:id="rId24"/>
    <p:sldId id="989" r:id="rId25"/>
    <p:sldId id="990" r:id="rId26"/>
    <p:sldId id="991" r:id="rId27"/>
    <p:sldId id="974" r:id="rId28"/>
    <p:sldId id="960" r:id="rId29"/>
    <p:sldId id="975" r:id="rId30"/>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658"/>
    <a:srgbClr val="518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1DBC19-A7C3-43B7-A4C2-06EC8CE67F90}" v="49" dt="2024-11-28T00:10:54.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72" autoAdjust="0"/>
  </p:normalViewPr>
  <p:slideViewPr>
    <p:cSldViewPr snapToGrid="0">
      <p:cViewPr varScale="1">
        <p:scale>
          <a:sx n="66" d="100"/>
          <a:sy n="66" d="100"/>
        </p:scale>
        <p:origin x="1330" y="43"/>
      </p:cViewPr>
      <p:guideLst/>
    </p:cSldViewPr>
  </p:slideViewPr>
  <p:notesTextViewPr>
    <p:cViewPr>
      <p:scale>
        <a:sx n="1" d="1"/>
        <a:sy n="1" d="1"/>
      </p:scale>
      <p:origin x="0" y="0"/>
    </p:cViewPr>
  </p:notesTextViewPr>
  <p:notesViewPr>
    <p:cSldViewPr snapToGrid="0">
      <p:cViewPr varScale="1">
        <p:scale>
          <a:sx n="111" d="100"/>
          <a:sy n="111" d="100"/>
        </p:scale>
        <p:origin x="253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9DF79E7-878D-46F2-B5F6-EE3082CDCF1C}" type="datetimeFigureOut">
              <a:rPr lang="nl-NL" smtClean="0"/>
              <a:t>28-11-2024</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24046CA-B820-4602-A563-6AC215649B14}" type="slidenum">
              <a:rPr lang="nl-NL" smtClean="0"/>
              <a:t>‹#›</a:t>
            </a:fld>
            <a:endParaRPr lang="nl-NL"/>
          </a:p>
        </p:txBody>
      </p:sp>
    </p:spTree>
    <p:extLst>
      <p:ext uri="{BB962C8B-B14F-4D97-AF65-F5344CB8AC3E}">
        <p14:creationId xmlns:p14="http://schemas.microsoft.com/office/powerpoint/2010/main" val="71540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emondzorglijn.be/assets/uploads/Sjabloon%20eindverslag.doc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906358" y="3582895"/>
            <a:ext cx="7250853" cy="29314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dirty="0"/>
          </a:p>
        </p:txBody>
      </p:sp>
      <p:sp>
        <p:nvSpPr>
          <p:cNvPr id="107" name="Google Shape;107;p4:notes"/>
          <p:cNvSpPr>
            <a:spLocks noGrp="1" noRot="1" noChangeAspect="1"/>
          </p:cNvSpPr>
          <p:nvPr>
            <p:ph type="sldImg" idx="2"/>
          </p:nvPr>
        </p:nvSpPr>
        <p:spPr>
          <a:xfrm>
            <a:off x="2300288" y="931863"/>
            <a:ext cx="4464050" cy="251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4400" b="0" dirty="0">
                <a:latin typeface="Calibri" panose="020F0502020204030204" pitchFamily="34" charset="0"/>
                <a:ea typeface="Times New Roman" panose="02020603050405020304" pitchFamily="18" charset="0"/>
                <a:cs typeface="Times New Roman" panose="02020603050405020304" pitchFamily="18" charset="0"/>
              </a:rPr>
              <a:t>Natuurlijk is het niet de bedoeling dat een traject 5 jaar over doet en dat de WZC niet van jullie ondersteuning gebruik maken. </a:t>
            </a:r>
            <a:r>
              <a:rPr lang="nl-BE" sz="2800" b="0" i="0" dirty="0">
                <a:solidFill>
                  <a:srgbClr val="373A3C"/>
                </a:solidFill>
                <a:effectLst/>
                <a:latin typeface="Alegreya Sans"/>
              </a:rPr>
              <a:t>I</a:t>
            </a:r>
            <a:r>
              <a:rPr lang="nl-BE" sz="1800" dirty="0">
                <a:effectLst/>
                <a:latin typeface="Calibri" panose="020F0502020204030204" pitchFamily="34" charset="0"/>
                <a:ea typeface="Calibri" panose="020F0502020204030204" pitchFamily="34" charset="0"/>
              </a:rPr>
              <a:t>n de MZL is er daarom een richtinggevende regel opgesteld dat trajecten niet langer dan &gt;6maanden on </a:t>
            </a:r>
            <a:r>
              <a:rPr lang="nl-BE" sz="1800" dirty="0" err="1">
                <a:effectLst/>
                <a:latin typeface="Calibri" panose="020F0502020204030204" pitchFamily="34" charset="0"/>
                <a:ea typeface="Calibri" panose="020F0502020204030204" pitchFamily="34" charset="0"/>
              </a:rPr>
              <a:t>hold</a:t>
            </a:r>
            <a:r>
              <a:rPr lang="nl-BE" sz="1800" dirty="0">
                <a:effectLst/>
                <a:latin typeface="Calibri" panose="020F0502020204030204" pitchFamily="34" charset="0"/>
                <a:ea typeface="Calibri" panose="020F0502020204030204" pitchFamily="34" charset="0"/>
              </a:rPr>
              <a:t> kunnen staan, dit betekent dat er in die perioden geen contacturen zijn. Hierbij dienen de procesbegeleiders een ‘heropstartgesprek’ te voeren met als belangrijkste focus: het overlopen en bespreken van de deelnamevoorwaarden (alvorens de draad weer te kunnen oppikken). </a:t>
            </a:r>
            <a:r>
              <a:rPr lang="nl-BE" sz="1800" b="0" dirty="0">
                <a:effectLst/>
                <a:latin typeface="Calibri" panose="020F0502020204030204" pitchFamily="34" charset="0"/>
                <a:ea typeface="Times New Roman" panose="02020603050405020304" pitchFamily="18" charset="0"/>
                <a:cs typeface="Times New Roman" panose="02020603050405020304" pitchFamily="18" charset="0"/>
              </a:rPr>
              <a:t>Het naleven van de acties om te kunnen voldoen aan deelnamevoorwaarden, zorgt ervoor dat het traject opnieuw het engagement kan aangaan. </a:t>
            </a:r>
          </a:p>
          <a:p>
            <a:endParaRPr lang="nl-BE" sz="1800" dirty="0">
              <a:effectLst/>
              <a:latin typeface="Calibri" panose="020F0502020204030204" pitchFamily="34" charset="0"/>
              <a:ea typeface="Calibri" panose="020F0502020204030204" pitchFamily="34" charset="0"/>
            </a:endParaRPr>
          </a:p>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10</a:t>
            </a:fld>
            <a:endParaRPr lang="nl-NL"/>
          </a:p>
        </p:txBody>
      </p:sp>
    </p:spTree>
    <p:extLst>
      <p:ext uri="{BB962C8B-B14F-4D97-AF65-F5344CB8AC3E}">
        <p14:creationId xmlns:p14="http://schemas.microsoft.com/office/powerpoint/2010/main" val="310662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b="0" i="0" dirty="0">
                <a:solidFill>
                  <a:srgbClr val="212529"/>
                </a:solidFill>
                <a:effectLst/>
                <a:latin typeface="bryant"/>
              </a:rPr>
              <a:t>Door het gebruik van deze poetskaarten kan een individueel aangepaste preventieve mondzorg van een bewoner bevorderd worden. De interactieve poetskaarten kunnen bewerkt worden met het eenvoudig online grafisch design website: </a:t>
            </a:r>
            <a:r>
              <a:rPr lang="nl-BE" b="0" i="0" dirty="0" err="1">
                <a:solidFill>
                  <a:srgbClr val="212529"/>
                </a:solidFill>
                <a:effectLst/>
                <a:latin typeface="bryant"/>
              </a:rPr>
              <a:t>Canva</a:t>
            </a:r>
            <a:endParaRPr lang="nl-BE" sz="1200" i="0" dirty="0">
              <a:latin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47088-7E29-463B-AFA4-58B0F81A6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47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1800" dirty="0">
                <a:effectLst/>
                <a:latin typeface="Calibri" panose="020F0502020204030204" pitchFamily="34" charset="0"/>
                <a:ea typeface="Calibri" panose="020F0502020204030204" pitchFamily="34" charset="0"/>
              </a:rPr>
              <a:t>Tot op heden wordt de BelRAI mond en tanden nog afgenomen binnen het Individueel Preventief Mondzorgplan (dus apart van de volledige BelRAI). Goed nieuws! In januari 2025 worden de mondsectie mond en tanden geïntegreerd in de BelRAI LTCF. </a:t>
            </a:r>
            <a:r>
              <a:rPr lang="nl-BE" sz="2800" dirty="0">
                <a:effectLst/>
                <a:latin typeface="Calibri" panose="020F0502020204030204" pitchFamily="34" charset="0"/>
                <a:ea typeface="Calibri" panose="020F0502020204030204" pitchFamily="34" charset="0"/>
              </a:rPr>
              <a:t>En/of de sectie Mond en Tanden zou voortaan al binnen BelRAI in het digitale BelRAI platform te vinden zijn. </a:t>
            </a:r>
            <a:endParaRPr lang="nl-BE" sz="4000" b="1" i="0" dirty="0">
              <a:solidFill>
                <a:srgbClr val="1B1B1E"/>
              </a:solidFill>
              <a:effectLst/>
              <a:latin typeface="raleway" pitchFamily="2" charset="0"/>
              <a:ea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2800" b="1" i="0" dirty="0">
                <a:solidFill>
                  <a:srgbClr val="1B1B1E"/>
                </a:solidFill>
                <a:effectLst/>
                <a:latin typeface="raleway" pitchFamily="2" charset="0"/>
              </a:rPr>
              <a:t>UPDATE: de nieuwe mondzorg module wordt al wel beschikbaar in de BelRAI vanaf januari 2025, maar nog niet verplicht (om de WZC de nodige tijd te geven rond opleiding)!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sz="2800" b="1" i="0" dirty="0">
              <a:solidFill>
                <a:srgbClr val="1B1B1E"/>
              </a:solidFill>
              <a:effectLst/>
              <a:latin typeface="raleway" pitchFamily="2"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2800" i="0" dirty="0">
                <a:latin typeface="+mn-lt"/>
              </a:rPr>
              <a:t>Verkorte kennis- en attitude vragenlijst: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800" b="0" dirty="0"/>
              <a:t>WZC met reeds </a:t>
            </a:r>
            <a:r>
              <a:rPr lang="en-US" sz="2800" b="0" dirty="0" err="1"/>
              <a:t>een</a:t>
            </a:r>
            <a:r>
              <a:rPr lang="en-US" sz="2800" b="0" dirty="0"/>
              <a:t> </a:t>
            </a:r>
            <a:r>
              <a:rPr lang="en-US" sz="2800" b="0" dirty="0" err="1"/>
              <a:t>nulmeting</a:t>
            </a:r>
            <a:r>
              <a:rPr lang="en-US" sz="2800" b="0" dirty="0"/>
              <a:t> </a:t>
            </a:r>
            <a:r>
              <a:rPr lang="en-US" sz="2800" b="0" dirty="0" err="1"/>
              <a:t>zal</a:t>
            </a:r>
            <a:r>
              <a:rPr lang="en-US" sz="2800" b="0" dirty="0"/>
              <a:t> </a:t>
            </a:r>
            <a:r>
              <a:rPr lang="en-US" sz="2800" b="0" dirty="0" err="1"/>
              <a:t>gevraagd</a:t>
            </a:r>
            <a:r>
              <a:rPr lang="en-US" sz="2800" b="0" dirty="0"/>
              <a:t> </a:t>
            </a:r>
            <a:r>
              <a:rPr lang="en-US" sz="2800" b="0" dirty="0" err="1"/>
              <a:t>worden</a:t>
            </a:r>
            <a:r>
              <a:rPr lang="en-US" sz="2800" b="0" dirty="0"/>
              <a:t> om de </a:t>
            </a:r>
            <a:r>
              <a:rPr lang="en-US" sz="2800" b="0" dirty="0" err="1"/>
              <a:t>uitgebreide</a:t>
            </a:r>
            <a:r>
              <a:rPr lang="en-US" sz="2800" b="0" dirty="0"/>
              <a:t> </a:t>
            </a:r>
            <a:r>
              <a:rPr lang="en-US" sz="2800" b="0" dirty="0" err="1"/>
              <a:t>vragenlijst</a:t>
            </a:r>
            <a:r>
              <a:rPr lang="en-US" sz="2800" b="0" dirty="0"/>
              <a:t> in </a:t>
            </a:r>
            <a:r>
              <a:rPr lang="en-US" sz="2800" b="0" dirty="0" err="1"/>
              <a:t>te</a:t>
            </a:r>
            <a:r>
              <a:rPr lang="en-US" sz="2800" b="0" dirty="0"/>
              <a:t> </a:t>
            </a:r>
            <a:r>
              <a:rPr lang="en-US" sz="2800" b="0" dirty="0" err="1"/>
              <a:t>vullen</a:t>
            </a:r>
            <a:r>
              <a:rPr lang="en-US" sz="2800" b="0" dirty="0"/>
              <a:t> </a:t>
            </a:r>
            <a:r>
              <a:rPr lang="en-US" sz="2800" b="0" dirty="0" err="1"/>
              <a:t>voor</a:t>
            </a:r>
            <a:r>
              <a:rPr lang="en-US" sz="2800" b="0" dirty="0"/>
              <a:t> de T1 en T2</a:t>
            </a:r>
            <a:endParaRPr lang="nl-BE" sz="2800" i="0"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2800" i="0" dirty="0">
                <a:latin typeface="+mn-lt"/>
              </a:rPr>
              <a:t>-+25 vragen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2800" i="0" dirty="0">
                <a:latin typeface="+mn-lt"/>
              </a:rPr>
              <a:t>In quiz vorm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sz="2800" i="0"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4000" dirty="0">
                <a:effectLst/>
                <a:latin typeface="Aptos" panose="020B0004020202020204" pitchFamily="34" charset="0"/>
                <a:ea typeface="Times New Roman" panose="02020603050405020304" pitchFamily="18" charset="0"/>
                <a:cs typeface="Calibri" panose="020F0502020204030204" pitchFamily="34" charset="0"/>
              </a:rPr>
              <a:t>Formulier voor kwaliteitsbewaking online: </a:t>
            </a:r>
            <a:r>
              <a:rPr lang="nl-BE" sz="4000" i="0" dirty="0">
                <a:latin typeface="+mn-lt"/>
              </a:rPr>
              <a:t>Formulier voor kwaliteitsbewaking: </a:t>
            </a:r>
            <a:r>
              <a:rPr lang="nl-BE" sz="4000" b="0" i="0" dirty="0">
                <a:solidFill>
                  <a:srgbClr val="2C2A29"/>
                </a:solidFill>
                <a:effectLst/>
                <a:latin typeface="Lucida Grande"/>
              </a:rPr>
              <a:t>Via dit formulier maak je elk kwartaal verslag van hoe de procesbegeleiding verloopt in de voorziening.</a:t>
            </a:r>
            <a:endParaRPr lang="nl-BE" sz="4000" i="0"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sz="4000" dirty="0">
              <a:effectLst/>
              <a:latin typeface="Aptos" panose="020B0004020202020204" pitchFamily="34" charset="0"/>
              <a:ea typeface="Times New Roman" panose="02020603050405020304" pitchFamily="18"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4000" dirty="0">
                <a:effectLst/>
                <a:latin typeface="Aptos" panose="020B0004020202020204" pitchFamily="34" charset="0"/>
                <a:ea typeface="Times New Roman" panose="02020603050405020304" pitchFamily="18" charset="0"/>
                <a:cs typeface="Calibri" panose="020F0502020204030204" pitchFamily="34" charset="0"/>
              </a:rPr>
              <a:t>Volgens vertrouwd format; mogelijkheid tot downloaden van de antwoorden. Om eenvoudig te kunnen filteren en vergelijken, zijn er enkele zaken toegevoegd zoals bv. een keuzelijst van de voorzieningen (de procesbegeleiders weten dus best hun trajectnummers), jaartal/kwartaal, </a:t>
            </a:r>
            <a:r>
              <a:rPr lang="nl-BE" sz="4000" dirty="0" err="1">
                <a:effectLst/>
                <a:latin typeface="Aptos" panose="020B0004020202020204" pitchFamily="34" charset="0"/>
                <a:ea typeface="Times New Roman" panose="02020603050405020304" pitchFamily="18" charset="0"/>
                <a:cs typeface="Calibri" panose="020F0502020204030204" pitchFamily="34" charset="0"/>
              </a:rPr>
              <a:t>enz</a:t>
            </a:r>
            <a:r>
              <a:rPr lang="nl-BE" sz="4000" dirty="0">
                <a:effectLst/>
                <a:latin typeface="Aptos" panose="020B0004020202020204" pitchFamily="34" charset="0"/>
                <a:ea typeface="Times New Roman" panose="02020603050405020304" pitchFamily="18" charset="0"/>
                <a:cs typeface="Calibri" panose="020F0502020204030204" pitchFamily="34" charset="0"/>
              </a:rPr>
              <a:t> + integratie vraagjes kwaliteitsverslag</a:t>
            </a:r>
            <a:endParaRPr lang="nl-BE" sz="2800" i="0"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sz="2800" i="0"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2800" i="0" dirty="0">
                <a:latin typeface="+mn-lt"/>
              </a:rPr>
              <a:t>Wie wil testen?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sz="2800" b="1" i="0" dirty="0">
              <a:solidFill>
                <a:srgbClr val="1B1B1E"/>
              </a:solidFill>
              <a:effectLst/>
              <a:latin typeface="raleway" pitchFamily="2"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sz="1800" i="0" dirty="0">
              <a:effectLst/>
              <a:latin typeface="Aptos" panose="020B0004020202020204" pitchFamily="34" charset="0"/>
              <a:ea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47088-7E29-463B-AFA4-58B0F81A6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83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BE" b="0" i="0" dirty="0">
                <a:solidFill>
                  <a:srgbClr val="333333"/>
                </a:solidFill>
                <a:effectLst/>
                <a:latin typeface="bryant"/>
              </a:rPr>
              <a:t>De evaluatiefase wordt uitgevoerd één jaar na de start van de acties (stap 5). Uiteraard is het ook belangrijk om bij vorige stappen rekening te houden met de evaluatie (bv. wat, hoe en door wie moet er bijgehouden worden?).</a:t>
            </a:r>
          </a:p>
          <a:p>
            <a:pPr algn="l"/>
            <a:endParaRPr lang="nl-BE" b="0" i="0" dirty="0">
              <a:solidFill>
                <a:srgbClr val="333333"/>
              </a:solidFill>
              <a:effectLst/>
              <a:latin typeface="bryant"/>
            </a:endParaRPr>
          </a:p>
          <a:p>
            <a:pPr algn="l"/>
            <a:r>
              <a:rPr lang="nl-BE" b="0" i="0" dirty="0">
                <a:solidFill>
                  <a:srgbClr val="333333"/>
                </a:solidFill>
                <a:effectLst/>
                <a:latin typeface="bryant"/>
              </a:rPr>
              <a:t>In deze opdracht is het de bedoeling dat jij als PB het mondzorgteam informeert over de eerste evaluatiemeting (T1). De evaluatiemeting is tweeledig.</a:t>
            </a:r>
          </a:p>
          <a:p>
            <a:pPr algn="l"/>
            <a:endParaRPr lang="nl-BE" b="0" i="0" dirty="0">
              <a:solidFill>
                <a:srgbClr val="333333"/>
              </a:solidFill>
              <a:effectLst/>
              <a:latin typeface="bryant"/>
            </a:endParaRPr>
          </a:p>
          <a:p>
            <a:pPr algn="l"/>
            <a:r>
              <a:rPr lang="nl-BE" b="0" i="0" dirty="0">
                <a:solidFill>
                  <a:srgbClr val="333333"/>
                </a:solidFill>
                <a:effectLst/>
                <a:latin typeface="bryant"/>
              </a:rPr>
              <a:t>Van zodra de peiling van de attitude en kennis via de online vragenlijst is gebeurd, alsook de indicatoren werden verzameld, kan er een eindevaluatie met het mondzorgteam plaatsvinden. Gebruik hiervoor het </a:t>
            </a:r>
            <a:r>
              <a:rPr lang="nl-BE" b="0" i="0" u="sng" dirty="0">
                <a:solidFill>
                  <a:srgbClr val="00A3E2"/>
                </a:solidFill>
                <a:effectLst/>
                <a:latin typeface="bryant"/>
                <a:hlinkClick r:id="rId3"/>
              </a:rPr>
              <a:t>sjabloon eindverslag</a:t>
            </a:r>
            <a:r>
              <a:rPr lang="nl-BE" b="0" i="0" dirty="0">
                <a:solidFill>
                  <a:srgbClr val="333333"/>
                </a:solidFill>
                <a:effectLst/>
                <a:latin typeface="bryant"/>
              </a:rPr>
              <a:t>. </a:t>
            </a:r>
          </a:p>
        </p:txBody>
      </p:sp>
      <p:sp>
        <p:nvSpPr>
          <p:cNvPr id="4" name="Slide Number Placeholder 3"/>
          <p:cNvSpPr>
            <a:spLocks noGrp="1"/>
          </p:cNvSpPr>
          <p:nvPr>
            <p:ph type="sldNum" sz="quarter" idx="5"/>
          </p:nvPr>
        </p:nvSpPr>
        <p:spPr/>
        <p:txBody>
          <a:bodyPr/>
          <a:lstStyle/>
          <a:p>
            <a:fld id="{924046CA-B820-4602-A563-6AC215649B14}" type="slidenum">
              <a:rPr lang="nl-NL" smtClean="0"/>
              <a:t>13</a:t>
            </a:fld>
            <a:endParaRPr lang="nl-NL"/>
          </a:p>
        </p:txBody>
      </p:sp>
    </p:spTree>
    <p:extLst>
      <p:ext uri="{BB962C8B-B14F-4D97-AF65-F5344CB8AC3E}">
        <p14:creationId xmlns:p14="http://schemas.microsoft.com/office/powerpoint/2010/main" val="172525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14</a:t>
            </a:fld>
            <a:endParaRPr lang="nl-NL"/>
          </a:p>
        </p:txBody>
      </p:sp>
    </p:spTree>
    <p:extLst>
      <p:ext uri="{BB962C8B-B14F-4D97-AF65-F5344CB8AC3E}">
        <p14:creationId xmlns:p14="http://schemas.microsoft.com/office/powerpoint/2010/main" val="2591423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0" dirty="0">
                <a:sym typeface="Wingdings" panose="05000000000000000000" pitchFamily="2" charset="2"/>
              </a:rPr>
              <a:t>Op vraag van en/of </a:t>
            </a:r>
            <a:r>
              <a:rPr lang="nl-BE" b="0" dirty="0" err="1">
                <a:sym typeface="Wingdings" panose="05000000000000000000" pitchFamily="2" charset="2"/>
              </a:rPr>
              <a:t>obv</a:t>
            </a:r>
            <a:r>
              <a:rPr lang="nl-BE" b="0" dirty="0">
                <a:sym typeface="Wingdings" panose="05000000000000000000" pitchFamily="2" charset="2"/>
              </a:rPr>
              <a:t> de nood </a:t>
            </a:r>
            <a:r>
              <a:rPr lang="nl-BE" dirty="0">
                <a:sym typeface="Wingdings" panose="05000000000000000000" pitchFamily="2" charset="2"/>
              </a:rPr>
              <a:t>vanuit het WZC </a:t>
            </a:r>
            <a:endParaRPr lang="nl-BE" b="0" dirty="0">
              <a:sym typeface="Wingdings" panose="05000000000000000000" pitchFamily="2" charset="2"/>
            </a:endParaRPr>
          </a:p>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15</a:t>
            </a:fld>
            <a:endParaRPr lang="nl-NL"/>
          </a:p>
        </p:txBody>
      </p:sp>
    </p:spTree>
    <p:extLst>
      <p:ext uri="{BB962C8B-B14F-4D97-AF65-F5344CB8AC3E}">
        <p14:creationId xmlns:p14="http://schemas.microsoft.com/office/powerpoint/2010/main" val="1858656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800" dirty="0">
                <a:solidFill>
                  <a:srgbClr val="000000"/>
                </a:solidFill>
                <a:effectLst/>
                <a:latin typeface="Aptos" panose="020B0004020202020204" pitchFamily="34" charset="0"/>
                <a:ea typeface="Times New Roman" panose="02020603050405020304" pitchFamily="18" charset="0"/>
              </a:rPr>
              <a:t> Vergoeding MH in WZC: </a:t>
            </a:r>
            <a:endParaRPr lang="nl-BE" sz="1800" dirty="0">
              <a:effectLst/>
              <a:latin typeface="Calibri" panose="020F0502020204030204" pitchFamily="34" charset="0"/>
              <a:ea typeface="Calibri" panose="020F0502020204030204" pitchFamily="34" charset="0"/>
            </a:endParaRPr>
          </a:p>
          <a:p>
            <a:pPr lvl="1">
              <a:buFont typeface="Courier New" panose="02070309020205020404" pitchFamily="49" charset="0"/>
              <a:buChar char="o"/>
            </a:pPr>
            <a:r>
              <a:rPr lang="nl-BE" sz="2400" dirty="0"/>
              <a:t>In loondienst: IFIC 14 barema</a:t>
            </a:r>
          </a:p>
          <a:p>
            <a:pPr lvl="1">
              <a:buFont typeface="Courier New" panose="02070309020205020404" pitchFamily="49" charset="0"/>
              <a:buChar char="o"/>
            </a:pPr>
            <a:r>
              <a:rPr lang="nl-BE" sz="2400" b="0" dirty="0"/>
              <a:t>Als zelfstandige: </a:t>
            </a:r>
            <a:r>
              <a:rPr lang="nl-BE" sz="2400" dirty="0"/>
              <a:t>factureren zoals de </a:t>
            </a:r>
            <a:r>
              <a:rPr lang="nl-BE" sz="2400" dirty="0" err="1"/>
              <a:t>tabacoloog</a:t>
            </a:r>
            <a:endParaRPr lang="nl-BE" sz="2400" dirty="0"/>
          </a:p>
          <a:p>
            <a:pPr lvl="1">
              <a:buFont typeface="Courier New" panose="02070309020205020404" pitchFamily="49" charset="0"/>
              <a:buChar char="o"/>
            </a:pPr>
            <a:endParaRPr lang="nl-BE" sz="2400" b="0" dirty="0"/>
          </a:p>
          <a:p>
            <a:r>
              <a:rPr lang="nl-BE" sz="1800" dirty="0">
                <a:solidFill>
                  <a:srgbClr val="000000"/>
                </a:solidFill>
                <a:effectLst/>
                <a:latin typeface="Aptos" panose="020B0004020202020204" pitchFamily="34" charset="0"/>
                <a:ea typeface="Times New Roman" panose="02020603050405020304" pitchFamily="18" charset="0"/>
              </a:rPr>
              <a:t>Er is een verschil tussen wat we mogen doen, wat we mogen attesteren en wat de patiënt effectief terugbetaald krijgt van het ziekenfonds. </a:t>
            </a:r>
            <a:endParaRPr lang="nl-BE" sz="1800" dirty="0">
              <a:effectLst/>
              <a:latin typeface="Calibri" panose="020F0502020204030204" pitchFamily="34" charset="0"/>
              <a:ea typeface="Calibri" panose="020F0502020204030204" pitchFamily="34" charset="0"/>
            </a:endParaRPr>
          </a:p>
          <a:p>
            <a:r>
              <a:rPr lang="nl-BE" sz="1800" dirty="0">
                <a:solidFill>
                  <a:srgbClr val="000000"/>
                </a:solidFill>
                <a:effectLst/>
                <a:latin typeface="Aptos" panose="020B0004020202020204" pitchFamily="34" charset="0"/>
                <a:ea typeface="Times New Roman" panose="02020603050405020304" pitchFamily="18" charset="0"/>
              </a:rPr>
              <a:t> </a:t>
            </a:r>
            <a:endParaRPr lang="nl-BE"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BE" sz="1800" dirty="0">
                <a:solidFill>
                  <a:srgbClr val="000000"/>
                </a:solidFill>
                <a:effectLst/>
                <a:latin typeface="Aptos" panose="020B0004020202020204" pitchFamily="34" charset="0"/>
                <a:ea typeface="Times New Roman" panose="02020603050405020304" pitchFamily="18" charset="0"/>
              </a:rPr>
              <a:t>Als er geen tandarts aanwezig is, mogen wij screenings uitvoeren, poetsadvies geven, voedingsadvies, ... Dit mogen we zelfstandig uitvoeren. We mogen uiteraard onze behandelingen wel aanrekenen aan de patiënt maar momenteel is er nog geen terugbetaling voorzien. </a:t>
            </a:r>
            <a:endParaRPr lang="nl-BE" sz="1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BE" sz="1800" dirty="0">
                <a:solidFill>
                  <a:srgbClr val="000000"/>
                </a:solidFill>
                <a:effectLst/>
                <a:latin typeface="Aptos" panose="020B0004020202020204" pitchFamily="34" charset="0"/>
                <a:ea typeface="Times New Roman" panose="02020603050405020304" pitchFamily="18" charset="0"/>
              </a:rPr>
              <a:t>Als er een tandarts aanwezig is, mogen we reinigingen attesteren en krijgt de patiënt ook effectief een terugbetaling van het ziekenfonds. (Hier is een voorschrift voor nodig, door de tandarts voorzien. De handeling staat op onze naam, Maar ook de naam van de facturerende tandarts staat mee op het getuigschrift)</a:t>
            </a:r>
            <a:endParaRPr lang="nl-BE" sz="1800" dirty="0">
              <a:solidFill>
                <a:srgbClr val="000000"/>
              </a:solidFill>
              <a:effectLst/>
              <a:latin typeface="Calibri" panose="020F0502020204030204" pitchFamily="34" charset="0"/>
              <a:ea typeface="Calibri" panose="020F0502020204030204" pitchFamily="34" charset="0"/>
            </a:endParaRPr>
          </a:p>
          <a:p>
            <a:r>
              <a:rPr lang="nl-BE" sz="1800" dirty="0">
                <a:solidFill>
                  <a:srgbClr val="000000"/>
                </a:solidFill>
                <a:effectLst/>
                <a:latin typeface="Aptos" panose="020B0004020202020204" pitchFamily="34" charset="0"/>
                <a:ea typeface="Times New Roman" panose="02020603050405020304" pitchFamily="18" charset="0"/>
              </a:rPr>
              <a:t> </a:t>
            </a:r>
            <a:endParaRPr lang="nl-BE" sz="1800" dirty="0">
              <a:effectLst/>
              <a:latin typeface="Calibri" panose="020F0502020204030204" pitchFamily="34" charset="0"/>
              <a:ea typeface="Calibri" panose="020F0502020204030204" pitchFamily="34" charset="0"/>
            </a:endParaRPr>
          </a:p>
          <a:p>
            <a:r>
              <a:rPr lang="nl-BE" sz="1800" dirty="0">
                <a:solidFill>
                  <a:srgbClr val="000000"/>
                </a:solidFill>
                <a:effectLst/>
                <a:latin typeface="Aptos" panose="020B0004020202020204" pitchFamily="34" charset="0"/>
                <a:ea typeface="Times New Roman" panose="02020603050405020304" pitchFamily="18" charset="0"/>
              </a:rPr>
              <a:t>Waar we iets zinvol kunnen betekenen is: </a:t>
            </a:r>
            <a:endParaRPr lang="nl-BE"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BE" sz="1800" dirty="0">
                <a:solidFill>
                  <a:srgbClr val="000000"/>
                </a:solidFill>
                <a:effectLst/>
                <a:latin typeface="Aptos" panose="020B0004020202020204" pitchFamily="34" charset="0"/>
                <a:ea typeface="Times New Roman" panose="02020603050405020304" pitchFamily="18" charset="0"/>
              </a:rPr>
              <a:t>Infosessies aan bewoners om uit te leggen hoe ze moeten poetsen en waarom het belangrijk is om de eigen dentitie zolang mogelijk te behouden. </a:t>
            </a:r>
            <a:endParaRPr lang="nl-BE" sz="1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BE" sz="1800" dirty="0">
                <a:solidFill>
                  <a:srgbClr val="000000"/>
                </a:solidFill>
                <a:effectLst/>
                <a:latin typeface="Aptos" panose="020B0004020202020204" pitchFamily="34" charset="0"/>
                <a:ea typeface="Times New Roman" panose="02020603050405020304" pitchFamily="18" charset="0"/>
              </a:rPr>
              <a:t>Screenings uitvoeren, doorverwijsbrieven maken en tandartsen zoveel mogelijk informatie bezorgen over wat we zien en gericht vragen stellen over wat we vermoeden dat er moet gebeuren. </a:t>
            </a:r>
            <a:endParaRPr lang="nl-BE" sz="1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BE" sz="1800" dirty="0">
                <a:solidFill>
                  <a:srgbClr val="000000"/>
                </a:solidFill>
                <a:effectLst/>
                <a:latin typeface="Aptos" panose="020B0004020202020204" pitchFamily="34" charset="0"/>
                <a:ea typeface="Times New Roman" panose="02020603050405020304" pitchFamily="18" charset="0"/>
              </a:rPr>
              <a:t>Het mondzorgbeleid dat door de procesbegeleider blijven ondersteunen en mee nadenken over acties en stappen om het beleid te stroomlijnen en te blijven verankeren. </a:t>
            </a:r>
            <a:endParaRPr lang="nl-BE" sz="1800" dirty="0">
              <a:solidFill>
                <a:srgbClr val="000000"/>
              </a:solidFill>
              <a:effectLst/>
              <a:latin typeface="Calibri" panose="020F0502020204030204" pitchFamily="34" charset="0"/>
              <a:ea typeface="Calibri" panose="020F0502020204030204" pitchFamily="34" charset="0"/>
            </a:endParaRPr>
          </a:p>
          <a:p>
            <a:r>
              <a:rPr lang="nl-BE" sz="1800" dirty="0">
                <a:solidFill>
                  <a:srgbClr val="000000"/>
                </a:solidFill>
                <a:effectLst/>
                <a:latin typeface="Aptos" panose="020B0004020202020204" pitchFamily="34" charset="0"/>
                <a:ea typeface="Times New Roman" panose="02020603050405020304" pitchFamily="18" charset="0"/>
              </a:rPr>
              <a:t>De samenwerking met een tandarts in de buurt blijft het ideaal scenario in combinatie met een tandartskabinet in het centrum. Maar dat zijn momenteel wilde dromen. </a:t>
            </a:r>
            <a:endParaRPr lang="nl-BE" sz="1800" dirty="0">
              <a:effectLst/>
              <a:latin typeface="Calibri" panose="020F0502020204030204" pitchFamily="34" charset="0"/>
              <a:ea typeface="Calibri" panose="020F0502020204030204" pitchFamily="34" charset="0"/>
            </a:endParaRPr>
          </a:p>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16</a:t>
            </a:fld>
            <a:endParaRPr lang="nl-NL"/>
          </a:p>
        </p:txBody>
      </p:sp>
    </p:spTree>
    <p:extLst>
      <p:ext uri="{BB962C8B-B14F-4D97-AF65-F5344CB8AC3E}">
        <p14:creationId xmlns:p14="http://schemas.microsoft.com/office/powerpoint/2010/main" val="3618293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906358" y="3582895"/>
            <a:ext cx="7250853" cy="29314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dirty="0"/>
          </a:p>
        </p:txBody>
      </p:sp>
      <p:sp>
        <p:nvSpPr>
          <p:cNvPr id="107" name="Google Shape;107;p4:notes"/>
          <p:cNvSpPr>
            <a:spLocks noGrp="1" noRot="1" noChangeAspect="1"/>
          </p:cNvSpPr>
          <p:nvPr>
            <p:ph type="sldImg" idx="2"/>
          </p:nvPr>
        </p:nvSpPr>
        <p:spPr>
          <a:xfrm>
            <a:off x="2300288" y="931863"/>
            <a:ext cx="4464050" cy="251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975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BE" dirty="0"/>
              <a:t>Verdiepende vragen: </a:t>
            </a:r>
            <a:r>
              <a:rPr lang="nl-BE" sz="1800" kern="100" dirty="0" err="1">
                <a:effectLst/>
                <a:latin typeface="Calibri" panose="020F0502020204030204" pitchFamily="34" charset="0"/>
                <a:ea typeface="Bryant Pro Regular"/>
                <a:cs typeface="Bryant Pro Regular"/>
              </a:rPr>
              <a:t>Zoja</a:t>
            </a:r>
            <a:r>
              <a:rPr lang="nl-BE" sz="1800" kern="100" dirty="0">
                <a:effectLst/>
                <a:latin typeface="Calibri" panose="020F0502020204030204" pitchFamily="34" charset="0"/>
                <a:ea typeface="Bryant Pro Regular"/>
                <a:cs typeface="Bryant Pro Regular"/>
              </a:rPr>
              <a:t>, wie precies?(de zorgverleners, de bewoners,…?) Op welke manier?</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err="1">
                <a:effectLst/>
                <a:latin typeface="Calibri" panose="020F0502020204030204" pitchFamily="34" charset="0"/>
                <a:ea typeface="Bryant Pro Regular"/>
                <a:cs typeface="Bryant Pro Regular"/>
              </a:rPr>
              <a:t>Zoniet</a:t>
            </a:r>
            <a:r>
              <a:rPr lang="nl-BE" sz="1800" dirty="0">
                <a:effectLst/>
                <a:latin typeface="Calibri" panose="020F0502020204030204" pitchFamily="34" charset="0"/>
                <a:ea typeface="Bryant Pro Regular"/>
                <a:cs typeface="Bryant Pro Regular"/>
              </a:rPr>
              <a:t>, hoe komt dit, denk je? Is dit zo op alle afdelingen of is dit verschillend per afdeling? Waaraan ligt dat?</a:t>
            </a:r>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18</a:t>
            </a:fld>
            <a:endParaRPr lang="nl-NL"/>
          </a:p>
        </p:txBody>
      </p:sp>
    </p:spTree>
    <p:extLst>
      <p:ext uri="{BB962C8B-B14F-4D97-AF65-F5344CB8AC3E}">
        <p14:creationId xmlns:p14="http://schemas.microsoft.com/office/powerpoint/2010/main" val="4234359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BE" sz="1800" dirty="0" err="1">
                <a:effectLst/>
                <a:latin typeface="Calibri" panose="020F0502020204030204" pitchFamily="34" charset="0"/>
                <a:ea typeface="Bryant Pro Regular"/>
                <a:cs typeface="Bryant Pro Regular"/>
              </a:rPr>
              <a:t>Zoniet</a:t>
            </a:r>
            <a:r>
              <a:rPr lang="nl-BE" sz="1800" dirty="0">
                <a:effectLst/>
                <a:latin typeface="Calibri" panose="020F0502020204030204" pitchFamily="34" charset="0"/>
                <a:ea typeface="Bryant Pro Regular"/>
                <a:cs typeface="Bryant Pro Regular"/>
              </a:rPr>
              <a:t>, waaraan ligt dat?</a:t>
            </a:r>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19</a:t>
            </a:fld>
            <a:endParaRPr lang="nl-NL"/>
          </a:p>
        </p:txBody>
      </p:sp>
    </p:spTree>
    <p:extLst>
      <p:ext uri="{BB962C8B-B14F-4D97-AF65-F5344CB8AC3E}">
        <p14:creationId xmlns:p14="http://schemas.microsoft.com/office/powerpoint/2010/main" val="39644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2</a:t>
            </a:fld>
            <a:endParaRPr lang="nl-NL"/>
          </a:p>
        </p:txBody>
      </p:sp>
    </p:spTree>
    <p:extLst>
      <p:ext uri="{BB962C8B-B14F-4D97-AF65-F5344CB8AC3E}">
        <p14:creationId xmlns:p14="http://schemas.microsoft.com/office/powerpoint/2010/main" val="2253032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20</a:t>
            </a:fld>
            <a:endParaRPr lang="nl-NL"/>
          </a:p>
        </p:txBody>
      </p:sp>
    </p:spTree>
    <p:extLst>
      <p:ext uri="{BB962C8B-B14F-4D97-AF65-F5344CB8AC3E}">
        <p14:creationId xmlns:p14="http://schemas.microsoft.com/office/powerpoint/2010/main" val="1904738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21</a:t>
            </a:fld>
            <a:endParaRPr lang="nl-NL"/>
          </a:p>
        </p:txBody>
      </p:sp>
    </p:spTree>
    <p:extLst>
      <p:ext uri="{BB962C8B-B14F-4D97-AF65-F5344CB8AC3E}">
        <p14:creationId xmlns:p14="http://schemas.microsoft.com/office/powerpoint/2010/main" val="3697599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22</a:t>
            </a:fld>
            <a:endParaRPr lang="nl-NL"/>
          </a:p>
        </p:txBody>
      </p:sp>
    </p:spTree>
    <p:extLst>
      <p:ext uri="{BB962C8B-B14F-4D97-AF65-F5344CB8AC3E}">
        <p14:creationId xmlns:p14="http://schemas.microsoft.com/office/powerpoint/2010/main" val="2472534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23</a:t>
            </a:fld>
            <a:endParaRPr lang="nl-NL"/>
          </a:p>
        </p:txBody>
      </p:sp>
    </p:spTree>
    <p:extLst>
      <p:ext uri="{BB962C8B-B14F-4D97-AF65-F5344CB8AC3E}">
        <p14:creationId xmlns:p14="http://schemas.microsoft.com/office/powerpoint/2010/main" val="3154328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24</a:t>
            </a:fld>
            <a:endParaRPr lang="nl-NL"/>
          </a:p>
        </p:txBody>
      </p:sp>
    </p:spTree>
    <p:extLst>
      <p:ext uri="{BB962C8B-B14F-4D97-AF65-F5344CB8AC3E}">
        <p14:creationId xmlns:p14="http://schemas.microsoft.com/office/powerpoint/2010/main" val="1921218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25</a:t>
            </a:fld>
            <a:endParaRPr lang="nl-NL"/>
          </a:p>
        </p:txBody>
      </p:sp>
    </p:spTree>
    <p:extLst>
      <p:ext uri="{BB962C8B-B14F-4D97-AF65-F5344CB8AC3E}">
        <p14:creationId xmlns:p14="http://schemas.microsoft.com/office/powerpoint/2010/main" val="1483270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906358" y="3582895"/>
            <a:ext cx="7250853" cy="29314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dirty="0"/>
          </a:p>
        </p:txBody>
      </p:sp>
      <p:sp>
        <p:nvSpPr>
          <p:cNvPr id="107" name="Google Shape;107;p4:notes"/>
          <p:cNvSpPr>
            <a:spLocks noGrp="1" noRot="1" noChangeAspect="1"/>
          </p:cNvSpPr>
          <p:nvPr>
            <p:ph type="sldImg" idx="2"/>
          </p:nvPr>
        </p:nvSpPr>
        <p:spPr>
          <a:xfrm>
            <a:off x="2300288" y="931863"/>
            <a:ext cx="4464050" cy="251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5864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27</a:t>
            </a:fld>
            <a:endParaRPr lang="nl-NL"/>
          </a:p>
        </p:txBody>
      </p:sp>
    </p:spTree>
    <p:extLst>
      <p:ext uri="{BB962C8B-B14F-4D97-AF65-F5344CB8AC3E}">
        <p14:creationId xmlns:p14="http://schemas.microsoft.com/office/powerpoint/2010/main" val="656189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https://s.chkmkt.com/?e=164137&amp;h=94CF12D787EBF7D&amp;l=nl</a:t>
            </a:r>
          </a:p>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28</a:t>
            </a:fld>
            <a:endParaRPr lang="nl-NL"/>
          </a:p>
        </p:txBody>
      </p:sp>
    </p:spTree>
    <p:extLst>
      <p:ext uri="{BB962C8B-B14F-4D97-AF65-F5344CB8AC3E}">
        <p14:creationId xmlns:p14="http://schemas.microsoft.com/office/powerpoint/2010/main" val="385793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9u30-10u: algemeen</a:t>
            </a:r>
          </a:p>
          <a:p>
            <a:r>
              <a:rPr lang="nl-BE" dirty="0"/>
              <a:t>10u: gespreksbal</a:t>
            </a:r>
          </a:p>
          <a:p>
            <a:r>
              <a:rPr lang="nl-BE" dirty="0"/>
              <a:t>11u45: vragen</a:t>
            </a:r>
          </a:p>
        </p:txBody>
      </p:sp>
      <p:sp>
        <p:nvSpPr>
          <p:cNvPr id="4" name="Slide Number Placeholder 3"/>
          <p:cNvSpPr>
            <a:spLocks noGrp="1"/>
          </p:cNvSpPr>
          <p:nvPr>
            <p:ph type="sldNum" sz="quarter" idx="5"/>
          </p:nvPr>
        </p:nvSpPr>
        <p:spPr/>
        <p:txBody>
          <a:bodyPr/>
          <a:lstStyle/>
          <a:p>
            <a:fld id="{924046CA-B820-4602-A563-6AC215649B14}" type="slidenum">
              <a:rPr lang="nl-NL" smtClean="0"/>
              <a:t>3</a:t>
            </a:fld>
            <a:endParaRPr lang="nl-NL"/>
          </a:p>
        </p:txBody>
      </p:sp>
    </p:spTree>
    <p:extLst>
      <p:ext uri="{BB962C8B-B14F-4D97-AF65-F5344CB8AC3E}">
        <p14:creationId xmlns:p14="http://schemas.microsoft.com/office/powerpoint/2010/main" val="44590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0" i="0" dirty="0">
                <a:solidFill>
                  <a:srgbClr val="373A3C"/>
                </a:solidFill>
                <a:effectLst/>
                <a:latin typeface="Alegreya Sans"/>
              </a:rPr>
              <a:t>Vanaf januari 2024 is het ook mogelijk dat lokale dienstencentra deelnemen aan het project procesbegeleiding tot 31 december 2028 voor het thema ondervoeding.</a:t>
            </a:r>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4</a:t>
            </a:fld>
            <a:endParaRPr lang="nl-NL"/>
          </a:p>
        </p:txBody>
      </p:sp>
    </p:spTree>
    <p:extLst>
      <p:ext uri="{BB962C8B-B14F-4D97-AF65-F5344CB8AC3E}">
        <p14:creationId xmlns:p14="http://schemas.microsoft.com/office/powerpoint/2010/main" val="394839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i="0" dirty="0">
                <a:latin typeface="+mn-lt"/>
              </a:rPr>
              <a:t>Heel kort: in totaal 430 inschrijvingen (overheen 4 thema’s), bijna 40% kiest voor mondzorg</a:t>
            </a:r>
            <a:r>
              <a:rPr lang="nl-BE" sz="1800" b="1" i="0" dirty="0">
                <a:latin typeface="+mn-lt"/>
              </a:rPr>
              <a:t>: </a:t>
            </a:r>
            <a:r>
              <a:rPr lang="en-US" sz="1800" b="1" dirty="0"/>
              <a:t>171 </a:t>
            </a:r>
            <a:r>
              <a:rPr lang="en-US" sz="1800" b="1" dirty="0" err="1"/>
              <a:t>inschrijvingen</a:t>
            </a:r>
            <a:r>
              <a:rPr lang="en-US" sz="1800" b="1" dirty="0"/>
              <a:t> (+20 </a:t>
            </a:r>
            <a:r>
              <a:rPr lang="en-US" sz="1800" b="1" dirty="0" err="1"/>
              <a:t>meer</a:t>
            </a:r>
            <a:r>
              <a:rPr lang="en-US" sz="1800" b="1" dirty="0"/>
              <a:t> </a:t>
            </a:r>
            <a:r>
              <a:rPr lang="en-US" sz="1800" b="1" dirty="0" err="1"/>
              <a:t>sinds</a:t>
            </a:r>
            <a:r>
              <a:rPr lang="en-US" sz="1800" b="1" dirty="0"/>
              <a:t> </a:t>
            </a:r>
            <a:r>
              <a:rPr lang="en-US" sz="1800" b="1" dirty="0" err="1"/>
              <a:t>vorige</a:t>
            </a:r>
            <a:r>
              <a:rPr lang="en-US" sz="1800" b="1" dirty="0"/>
              <a:t> </a:t>
            </a:r>
            <a:r>
              <a:rPr lang="en-US" sz="1800" b="1" dirty="0" err="1"/>
              <a:t>intervisiemomenten</a:t>
            </a:r>
            <a:r>
              <a:rPr lang="en-US" sz="1800" b="1" dirty="0"/>
              <a:t> </a:t>
            </a:r>
            <a:r>
              <a:rPr lang="en-US" sz="1800" b="1" dirty="0" err="1"/>
              <a:t>maart</a:t>
            </a:r>
            <a:r>
              <a:rPr lang="en-US" sz="1800" b="1" dirty="0"/>
              <a:t>)</a:t>
            </a:r>
            <a:r>
              <a:rPr lang="en-US" sz="1800" dirty="0"/>
              <a:t>, </a:t>
            </a:r>
            <a:r>
              <a:rPr lang="en-US" sz="1800" dirty="0" err="1"/>
              <a:t>waarvan</a:t>
            </a:r>
            <a:r>
              <a:rPr lang="en-US" sz="1800" dirty="0"/>
              <a:t> 60-tal </a:t>
            </a:r>
            <a:r>
              <a:rPr lang="en-US" sz="1800" dirty="0" err="1"/>
              <a:t>lopende</a:t>
            </a:r>
            <a:r>
              <a:rPr lang="en-US" sz="1800" dirty="0"/>
              <a:t>, 20 </a:t>
            </a:r>
            <a:r>
              <a:rPr lang="en-US" sz="1800" dirty="0" err="1"/>
              <a:t>afgerond</a:t>
            </a:r>
            <a:r>
              <a:rPr lang="en-US" sz="1800" dirty="0"/>
              <a:t>, 15-tal on hold, 45 gestopt </a:t>
            </a:r>
            <a:r>
              <a:rPr lang="en-US" sz="1800" dirty="0" err="1"/>
              <a:t>tijdens</a:t>
            </a:r>
            <a:r>
              <a:rPr lang="en-US" sz="1800" dirty="0"/>
              <a:t> het </a:t>
            </a:r>
            <a:r>
              <a:rPr lang="en-US" sz="1800" dirty="0" err="1"/>
              <a:t>traject</a:t>
            </a:r>
            <a:r>
              <a:rPr lang="en-US" sz="1800" dirty="0"/>
              <a:t>, 15 gestopt </a:t>
            </a:r>
            <a:r>
              <a:rPr lang="en-US" sz="1800" dirty="0" err="1"/>
              <a:t>zonder</a:t>
            </a:r>
            <a:r>
              <a:rPr lang="en-US" sz="1800" dirty="0"/>
              <a:t> </a:t>
            </a:r>
            <a:r>
              <a:rPr lang="en-US" sz="1800" dirty="0" err="1"/>
              <a:t>gestart</a:t>
            </a:r>
            <a:r>
              <a:rPr lang="en-US" sz="1800" dirty="0"/>
              <a:t> </a:t>
            </a:r>
            <a:r>
              <a:rPr lang="en-US" sz="1800" dirty="0" err="1"/>
              <a:t>traject</a:t>
            </a:r>
            <a:r>
              <a:rPr lang="en-US" sz="1800" dirty="0"/>
              <a:t>, en </a:t>
            </a:r>
            <a:r>
              <a:rPr lang="en-US" sz="1800" dirty="0" err="1"/>
              <a:t>nog</a:t>
            </a:r>
            <a:r>
              <a:rPr lang="en-US" sz="1800" dirty="0"/>
              <a:t> 17-tal op </a:t>
            </a:r>
            <a:r>
              <a:rPr lang="en-US" sz="1800" dirty="0" err="1"/>
              <a:t>te</a:t>
            </a:r>
            <a:r>
              <a:rPr lang="en-US" sz="1800" dirty="0"/>
              <a:t> </a:t>
            </a:r>
            <a:r>
              <a:rPr lang="en-US" sz="1800" dirty="0" err="1"/>
              <a:t>starten</a:t>
            </a:r>
            <a:endParaRPr lang="en-US" sz="1800" dirty="0"/>
          </a:p>
          <a:p>
            <a:endParaRPr lang="nl-BE" sz="1800" kern="0" dirty="0">
              <a:effectLst/>
              <a:latin typeface="Calibri" panose="020F0502020204030204" pitchFamily="34" charset="0"/>
              <a:ea typeface="Times New Roman" panose="02020603050405020304" pitchFamily="18" charset="0"/>
            </a:endParaRPr>
          </a:p>
          <a:p>
            <a:r>
              <a:rPr lang="nl-BE" sz="1800" kern="0" dirty="0">
                <a:effectLst/>
                <a:latin typeface="Calibri" panose="020F0502020204030204" pitchFamily="34" charset="0"/>
                <a:ea typeface="Times New Roman" panose="02020603050405020304" pitchFamily="18" charset="0"/>
              </a:rPr>
              <a:t>Deze kaart geeft het geografisch overzicht van de WZC die in november 2024 op de wachtlijst staan. Ook WZC waar reeds een procesbegeleider (PB) is aangekoppeld, maar nog niet gestart is, wordt hier ook weergegeven. Aangezien de ‘match’ tussen het WZC en de kandidaat onder voorbehoud van het voltooien van de opleiding tot PB blijft. </a:t>
            </a:r>
          </a:p>
          <a:p>
            <a:endParaRPr lang="nl-BE" sz="1800" kern="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i="1" kern="100" dirty="0">
                <a:effectLst/>
                <a:latin typeface="Calibri" panose="020F0502020204030204" pitchFamily="34" charset="0"/>
                <a:ea typeface="Calibri" panose="020F0502020204030204" pitchFamily="34" charset="0"/>
                <a:cs typeface="Times New Roman" panose="02020603050405020304" pitchFamily="18" charset="0"/>
              </a:rPr>
              <a:t>(blauw= WZC nieuw ingeschreven, oranje= WZC waar PB is gestopt/zal stoppen in de nabije toekomst)</a:t>
            </a:r>
            <a:endParaRPr lang="nl-B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5</a:t>
            </a:fld>
            <a:endParaRPr lang="nl-NL"/>
          </a:p>
        </p:txBody>
      </p:sp>
    </p:spTree>
    <p:extLst>
      <p:ext uri="{BB962C8B-B14F-4D97-AF65-F5344CB8AC3E}">
        <p14:creationId xmlns:p14="http://schemas.microsoft.com/office/powerpoint/2010/main" val="276599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1800" dirty="0">
                <a:effectLst/>
                <a:latin typeface="Bryant Pro Regular"/>
                <a:ea typeface="Verdana" panose="020B0604030504040204" pitchFamily="34" charset="0"/>
                <a:cs typeface="Times New Roman" panose="02020603050405020304" pitchFamily="18" charset="0"/>
              </a:rPr>
              <a:t>Er blijft een wachtlijst met WZC uit een aantal moeilijk te bereiken, landelijke regio’s (zie PPT). In andere regio’s kunnen er WZC en PB’s dankzij gerichte werving aan de slag. De gerichte werving wordt steeds meer door de PB’s zelf uitgevoerd. Met een gerichte werving willen we </a:t>
            </a:r>
            <a:r>
              <a:rPr lang="nl-BE" sz="1800" kern="0" dirty="0">
                <a:effectLst/>
                <a:latin typeface="Calibri" panose="020F0502020204030204" pitchFamily="34" charset="0"/>
                <a:ea typeface="Times New Roman" panose="02020603050405020304" pitchFamily="18" charset="0"/>
              </a:rPr>
              <a:t>vraag en aanbod beter op elkaar af stemmen. De capaciteit van procesbegeleiders (</a:t>
            </a:r>
            <a:r>
              <a:rPr lang="nl-BE" sz="1800" kern="0" dirty="0" err="1">
                <a:effectLst/>
                <a:latin typeface="Calibri" panose="020F0502020204030204" pitchFamily="34" charset="0"/>
                <a:ea typeface="Times New Roman" panose="02020603050405020304" pitchFamily="18" charset="0"/>
              </a:rPr>
              <a:t>PBs</a:t>
            </a:r>
            <a:r>
              <a:rPr lang="nl-BE" sz="1800" kern="0" dirty="0">
                <a:effectLst/>
                <a:latin typeface="Calibri" panose="020F0502020204030204" pitchFamily="34" charset="0"/>
                <a:ea typeface="Times New Roman" panose="02020603050405020304" pitchFamily="18" charset="0"/>
              </a:rPr>
              <a:t>) wordt regelmatig bevraagd en in kaart gebracht op de tweemaandelijkse </a:t>
            </a:r>
            <a:r>
              <a:rPr lang="nl-BE" sz="1800" kern="0" dirty="0" err="1">
                <a:effectLst/>
                <a:latin typeface="Calibri" panose="020F0502020204030204" pitchFamily="34" charset="0"/>
                <a:ea typeface="Times New Roman" panose="02020603050405020304" pitchFamily="18" charset="0"/>
              </a:rPr>
              <a:t>stuurgroepvergaderingen</a:t>
            </a:r>
            <a:r>
              <a:rPr lang="nl-BE" sz="1800" kern="0" dirty="0">
                <a:effectLst/>
                <a:latin typeface="Calibri" panose="020F0502020204030204" pitchFamily="34" charset="0"/>
                <a:ea typeface="Times New Roman" panose="02020603050405020304" pitchFamily="18" charset="0"/>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sz="1800" i="0" kern="0" dirty="0">
              <a:effectLst/>
              <a:latin typeface="Calibri" panose="020F0502020204030204" pitchFamily="34" charset="0"/>
            </a:endParaRPr>
          </a:p>
          <a:p>
            <a:pPr algn="l"/>
            <a:r>
              <a:rPr lang="nl-BE" b="1" i="0" dirty="0">
                <a:solidFill>
                  <a:srgbClr val="373A3C"/>
                </a:solidFill>
                <a:effectLst/>
                <a:latin typeface="Neutraface2DisplayTT"/>
              </a:rPr>
              <a:t>Hoe kan je nieuwe voorzieningen warm maken om mee te doen met het project procesbegeleiding?</a:t>
            </a:r>
          </a:p>
          <a:p>
            <a:pPr algn="l"/>
            <a:r>
              <a:rPr lang="nl-BE" b="0" i="0" dirty="0">
                <a:solidFill>
                  <a:srgbClr val="373A3C"/>
                </a:solidFill>
                <a:effectLst/>
                <a:latin typeface="Alegreya Sans"/>
              </a:rPr>
              <a:t>Draag jij het project ‘Procesbegeleiding voor preventie binnen zorg en welzijn’ een warm hart toe en wil je graag nog meer voorzieningen begeleiden? Wil je aan de buitenwereld laten zien wat voor waardevol werk je levert?</a:t>
            </a:r>
          </a:p>
          <a:p>
            <a:pPr algn="l"/>
            <a:r>
              <a:rPr lang="nl-BE" b="0" i="0" dirty="0">
                <a:solidFill>
                  <a:srgbClr val="373A3C"/>
                </a:solidFill>
                <a:effectLst/>
                <a:latin typeface="Alegreya Sans"/>
              </a:rPr>
              <a:t>Dat kan! In onze </a:t>
            </a:r>
            <a:r>
              <a:rPr lang="nl-BE" b="1" i="0" dirty="0">
                <a:solidFill>
                  <a:srgbClr val="373A3C"/>
                </a:solidFill>
                <a:effectLst/>
                <a:latin typeface="Alegreya Sans"/>
              </a:rPr>
              <a:t>communicatiebundel</a:t>
            </a:r>
            <a:r>
              <a:rPr lang="nl-BE" b="0" i="0" dirty="0">
                <a:solidFill>
                  <a:srgbClr val="373A3C"/>
                </a:solidFill>
                <a:effectLst/>
                <a:latin typeface="Alegreya Sans"/>
              </a:rPr>
              <a:t> kan je lezen hoe jij het project mee in de kijker kunt zetten en hoe je andere voorzieningen kunt inspireren om zich ook aan te melden voor het project</a:t>
            </a:r>
          </a:p>
          <a:p>
            <a:pPr algn="l"/>
            <a:r>
              <a:rPr lang="nl-BE" b="0" i="0" dirty="0">
                <a:solidFill>
                  <a:srgbClr val="373A3C"/>
                </a:solidFill>
                <a:effectLst/>
                <a:latin typeface="Alegreya Sans"/>
              </a:rPr>
              <a:t>(er zijn nu ook voorbeeld persbericht teksten voor elk thema opgesteld. Het is vrijblijvend voor de PB om hiermee aan de slag te gaan)</a:t>
            </a:r>
          </a:p>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6</a:t>
            </a:fld>
            <a:endParaRPr lang="nl-NL"/>
          </a:p>
        </p:txBody>
      </p:sp>
    </p:spTree>
    <p:extLst>
      <p:ext uri="{BB962C8B-B14F-4D97-AF65-F5344CB8AC3E}">
        <p14:creationId xmlns:p14="http://schemas.microsoft.com/office/powerpoint/2010/main" val="72682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1800" kern="100" dirty="0">
                <a:effectLst/>
                <a:latin typeface="Calibri" panose="020F0502020204030204" pitchFamily="34" charset="0"/>
                <a:ea typeface="Times New Roman" panose="02020603050405020304" pitchFamily="18" charset="0"/>
                <a:cs typeface="Segoe UI" panose="020B0502040204020203" pitchFamily="34" charset="0"/>
              </a:rPr>
              <a:t>Ondanks de uitdagingen in de sector zijn er dit jaar opnieuw een aantal trajecten afgerond. Dat is dankzij de ondersteuning van de PB!!</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sz="1800" kern="100" dirty="0">
              <a:effectLst/>
              <a:latin typeface="Calibri" panose="020F0502020204030204" pitchFamily="34" charset="0"/>
              <a:ea typeface="Times New Roman" panose="02020603050405020304" pitchFamily="18" charset="0"/>
              <a:cs typeface="Segoe UI" panose="020B0502040204020203"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BE" sz="1800" kern="100" dirty="0">
                <a:effectLst/>
                <a:latin typeface="Calibri" panose="020F0502020204030204" pitchFamily="34" charset="0"/>
                <a:ea typeface="Times New Roman" panose="02020603050405020304" pitchFamily="18" charset="0"/>
                <a:cs typeface="Segoe UI" panose="020B0502040204020203" pitchFamily="34" charset="0"/>
              </a:rPr>
              <a:t>(Intussen hebben 20 WZC hun traject afgerond. De vooropgestelde doelstelling van 15 afgeronde trajecten in 2023 werd behaald. De vooropgestelde doelstelling van 25 afgeronde trajecten in 2024 werd (nog) niet gehaald. Dit komt omdat heel wat trajecten on </a:t>
            </a:r>
            <a:r>
              <a:rPr lang="nl-BE" sz="1800" kern="100" dirty="0" err="1">
                <a:effectLst/>
                <a:latin typeface="Calibri" panose="020F0502020204030204" pitchFamily="34" charset="0"/>
                <a:ea typeface="Times New Roman" panose="02020603050405020304" pitchFamily="18" charset="0"/>
                <a:cs typeface="Segoe UI" panose="020B0502040204020203" pitchFamily="34" charset="0"/>
              </a:rPr>
              <a:t>hold</a:t>
            </a:r>
            <a:r>
              <a:rPr lang="nl-BE" sz="1800" kern="100" dirty="0">
                <a:effectLst/>
                <a:latin typeface="Calibri" panose="020F0502020204030204" pitchFamily="34" charset="0"/>
                <a:ea typeface="Times New Roman" panose="02020603050405020304" pitchFamily="18" charset="0"/>
                <a:cs typeface="Segoe UI" panose="020B0502040204020203" pitchFamily="34" charset="0"/>
              </a:rPr>
              <a:t> hebben gestaan. </a:t>
            </a:r>
            <a:r>
              <a:rPr lang="nl-BE" sz="1200" kern="100" dirty="0">
                <a:effectLst/>
                <a:latin typeface="Calibri" panose="020F0502020204030204" pitchFamily="34" charset="0"/>
                <a:ea typeface="Times New Roman" panose="02020603050405020304" pitchFamily="18" charset="0"/>
                <a:cs typeface="Segoe UI" panose="020B0502040204020203" pitchFamily="34" charset="0"/>
              </a:rPr>
              <a:t>We kregen dit jaar vele signalen dat de druk op het zorgpersoneel in de sector opnieuw is toegenomen. Hierdoor boeken trajecten soms weinig vooruitgang. We zien moeizame planning, alsook moeizame participatie aan de evaluatiemetingen,…)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BE" sz="1200" i="0" dirty="0">
              <a:latin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47088-7E29-463B-AFA4-58B0F81A6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7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buFont typeface="Wingdings" panose="05000000000000000000" pitchFamily="2" charset="2"/>
              <a:buNone/>
            </a:pPr>
            <a:r>
              <a:rPr lang="nl-BE" sz="1800" dirty="0">
                <a:effectLst/>
                <a:latin typeface="Bryant Pro Regular"/>
                <a:ea typeface="Verdana" panose="020B0604030504040204" pitchFamily="34" charset="0"/>
                <a:cs typeface="Times New Roman" panose="02020603050405020304" pitchFamily="18" charset="0"/>
              </a:rPr>
              <a:t>Resultaten bevraging 1 jaar na deelname:</a:t>
            </a:r>
          </a:p>
          <a:p>
            <a:pPr marL="342900" lvl="0" indent="-342900" algn="just">
              <a:buFont typeface="Wingdings" panose="05000000000000000000" pitchFamily="2" charset="2"/>
              <a:buChar char=""/>
            </a:pPr>
            <a:r>
              <a:rPr lang="nl-BE" sz="1800" dirty="0">
                <a:effectLst/>
                <a:latin typeface="Bryant Pro Regular"/>
                <a:ea typeface="Verdana" panose="020B0604030504040204" pitchFamily="34" charset="0"/>
                <a:cs typeface="Times New Roman" panose="02020603050405020304" pitchFamily="18" charset="0"/>
              </a:rPr>
              <a:t>vlotte begeleiding, WZC vinden het goed dat ze tijd krijgen voor de implementatie en dat men hen niet los laat in moeilijke tijden.</a:t>
            </a:r>
          </a:p>
          <a:p>
            <a:pPr marL="342900" lvl="0" indent="-342900" algn="just">
              <a:buFont typeface="Wingdings" panose="05000000000000000000" pitchFamily="2" charset="2"/>
              <a:buChar char=""/>
            </a:pPr>
            <a:r>
              <a:rPr lang="nl-BE" sz="1800" dirty="0">
                <a:effectLst/>
                <a:latin typeface="Bryant Pro Regular"/>
                <a:ea typeface="Verdana" panose="020B0604030504040204" pitchFamily="34" charset="0"/>
                <a:cs typeface="Times New Roman" panose="02020603050405020304" pitchFamily="18" charset="0"/>
              </a:rPr>
              <a:t>WZC zijn tevreden over procesbegeleiding: de kennis en ervaring van PB’s, de opleiding, de </a:t>
            </a:r>
            <a:r>
              <a:rPr lang="nl-BE" sz="1800" dirty="0" err="1">
                <a:effectLst/>
                <a:latin typeface="Bryant Pro Regular"/>
                <a:ea typeface="Verdana" panose="020B0604030504040204" pitchFamily="34" charset="0"/>
                <a:cs typeface="Times New Roman" panose="02020603050405020304" pitchFamily="18" charset="0"/>
              </a:rPr>
              <a:t>stapgewijze</a:t>
            </a:r>
            <a:r>
              <a:rPr lang="nl-BE" sz="1800" dirty="0">
                <a:effectLst/>
                <a:latin typeface="Bryant Pro Regular"/>
                <a:ea typeface="Verdana" panose="020B0604030504040204" pitchFamily="34" charset="0"/>
                <a:cs typeface="Times New Roman" panose="02020603050405020304" pitchFamily="18" charset="0"/>
              </a:rPr>
              <a:t> aanpak, het persoonlijk contact, het werken op maat van het WZC, alsook dat er een aanzet gegeven wordt, een duwtje in de rug op regelmatige basis, men ziet het als een fijne stimulans.</a:t>
            </a:r>
          </a:p>
          <a:p>
            <a:pPr marL="342900" lvl="0" indent="-342900" algn="just">
              <a:buFont typeface="Wingdings" panose="05000000000000000000" pitchFamily="2" charset="2"/>
              <a:buChar char=""/>
            </a:pPr>
            <a:r>
              <a:rPr lang="nl-BE" sz="1800" dirty="0">
                <a:effectLst/>
                <a:latin typeface="Bryant Pro Regular"/>
                <a:ea typeface="Verdana" panose="020B0604030504040204" pitchFamily="34" charset="0"/>
                <a:cs typeface="Times New Roman" panose="02020603050405020304" pitchFamily="18" charset="0"/>
              </a:rPr>
              <a:t>WZC die eerder minder tevreden zijn: het is niet evident om medewerkers bij elkaar te krijgen door moeilijke planning van uurroosters, vele wissels, het continue beroep moeten doen op medewerkers.</a:t>
            </a:r>
            <a:r>
              <a:rPr lang="nl-BE" sz="1800" dirty="0">
                <a:effectLst/>
                <a:latin typeface="Bryant Pro Regular"/>
                <a:ea typeface="Verdana" panose="020B0604030504040204" pitchFamily="34" charset="0"/>
                <a:cs typeface="Times New Roman" panose="02020603050405020304" pitchFamily="18" charset="0"/>
                <a:sym typeface="Wingdings" panose="05000000000000000000" pitchFamily="2" charset="2"/>
              </a:rPr>
              <a:t></a:t>
            </a:r>
            <a:r>
              <a:rPr lang="nl-BE" sz="1800" dirty="0">
                <a:effectLst/>
                <a:latin typeface="Bryant Pro Regular"/>
                <a:ea typeface="Verdana" panose="020B0604030504040204" pitchFamily="34" charset="0"/>
                <a:cs typeface="Times New Roman" panose="02020603050405020304" pitchFamily="18" charset="0"/>
              </a:rPr>
              <a:t> Het traject vraagt vrij intensief engagement.</a:t>
            </a:r>
          </a:p>
          <a:p>
            <a:pPr marL="1127760" algn="just"/>
            <a:endParaRPr lang="nl-BE" sz="1800" dirty="0">
              <a:effectLst/>
              <a:latin typeface="Bryant Pro Regular"/>
              <a:ea typeface="Verdana" panose="020B0604030504040204" pitchFamily="34" charset="0"/>
              <a:cs typeface="Times New Roman" panose="02020603050405020304" pitchFamily="18" charset="0"/>
            </a:endParaRPr>
          </a:p>
          <a:p>
            <a:pPr marL="342900" lvl="0" indent="-342900" algn="just">
              <a:spcAft>
                <a:spcPts val="600"/>
              </a:spcAft>
              <a:buFont typeface="Wingdings" panose="05000000000000000000" pitchFamily="2" charset="2"/>
              <a:buChar char=""/>
            </a:pPr>
            <a:r>
              <a:rPr lang="nl-BE" sz="1800" dirty="0">
                <a:effectLst/>
                <a:latin typeface="Bryant Pro Regular"/>
                <a:ea typeface="Verdana" panose="020B0604030504040204" pitchFamily="34" charset="0"/>
                <a:cs typeface="Times New Roman" panose="02020603050405020304" pitchFamily="18" charset="0"/>
              </a:rPr>
              <a:t>Conclusie: WZC hebben vooral nood aan continuïteit (vlot contact met de PB, opvolging van de PB,… dit zeker na een on </a:t>
            </a:r>
            <a:r>
              <a:rPr lang="nl-BE" sz="1800" dirty="0" err="1">
                <a:effectLst/>
                <a:latin typeface="Bryant Pro Regular"/>
                <a:ea typeface="Verdana" panose="020B0604030504040204" pitchFamily="34" charset="0"/>
                <a:cs typeface="Times New Roman" panose="02020603050405020304" pitchFamily="18" charset="0"/>
              </a:rPr>
              <a:t>hold</a:t>
            </a:r>
            <a:r>
              <a:rPr lang="nl-BE" sz="1800" dirty="0">
                <a:effectLst/>
                <a:latin typeface="Bryant Pro Regular"/>
                <a:ea typeface="Verdana" panose="020B0604030504040204" pitchFamily="34" charset="0"/>
                <a:cs typeface="Times New Roman" panose="02020603050405020304" pitchFamily="18" charset="0"/>
              </a:rPr>
              <a:t> periode)</a:t>
            </a:r>
          </a:p>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8</a:t>
            </a:fld>
            <a:endParaRPr lang="nl-NL"/>
          </a:p>
        </p:txBody>
      </p:sp>
    </p:spTree>
    <p:extLst>
      <p:ext uri="{BB962C8B-B14F-4D97-AF65-F5344CB8AC3E}">
        <p14:creationId xmlns:p14="http://schemas.microsoft.com/office/powerpoint/2010/main" val="1705193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Bryant Pro Regular"/>
                <a:ea typeface="Verdana" panose="020B0604030504040204" pitchFamily="34" charset="0"/>
                <a:cs typeface="Times New Roman" panose="02020603050405020304" pitchFamily="18" charset="0"/>
              </a:rPr>
              <a:t>Hoe blijven ondersteunen? Proberen warm houden (</a:t>
            </a:r>
            <a:r>
              <a:rPr lang="nl-BE" sz="1200" dirty="0" err="1">
                <a:effectLst/>
                <a:latin typeface="Bryant Pro Regular"/>
                <a:ea typeface="Verdana" panose="020B0604030504040204" pitchFamily="34" charset="0"/>
                <a:cs typeface="Times New Roman" panose="02020603050405020304" pitchFamily="18" charset="0"/>
              </a:rPr>
              <a:t>ookal</a:t>
            </a:r>
            <a:r>
              <a:rPr lang="nl-BE" sz="1200" dirty="0">
                <a:effectLst/>
                <a:latin typeface="Bryant Pro Regular"/>
                <a:ea typeface="Verdana" panose="020B0604030504040204" pitchFamily="34" charset="0"/>
                <a:cs typeface="Times New Roman" panose="02020603050405020304" pitchFamily="18" charset="0"/>
              </a:rPr>
              <a:t> zijn er dipjes); </a:t>
            </a:r>
            <a:r>
              <a:rPr lang="nl-BE" sz="1200" b="1" dirty="0">
                <a:effectLst/>
                <a:latin typeface="Bryant Pro Regular"/>
                <a:ea typeface="Verdana" panose="020B0604030504040204" pitchFamily="34" charset="0"/>
                <a:cs typeface="Times New Roman" panose="02020603050405020304" pitchFamily="18" charset="0"/>
              </a:rPr>
              <a:t>niet loslaten</a:t>
            </a:r>
            <a:r>
              <a:rPr lang="nl-BE" sz="1200" dirty="0">
                <a:effectLst/>
                <a:latin typeface="Bryant Pro Regular"/>
                <a:ea typeface="Verdana" panose="020B0604030504040204" pitchFamily="34" charset="0"/>
                <a:cs typeface="Times New Roman" panose="02020603050405020304" pitchFamily="18" charset="0"/>
              </a:rPr>
              <a:t>; bevragen wat we kunnen betekenen,…;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effectLst/>
              <a:latin typeface="Bryant Pro Regular"/>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Bryant Pro Regular"/>
                <a:ea typeface="Verdana" panose="020B0604030504040204" pitchFamily="34" charset="0"/>
                <a:cs typeface="Times New Roman" panose="02020603050405020304" pitchFamily="18" charset="0"/>
              </a:rPr>
              <a:t>Gesprekken over weerstand: bv. het is heel lastig om de andere collega’s motiveren. Opeens zijn ze experten in het thema. Ze botsen op spanningen.</a:t>
            </a:r>
          </a:p>
          <a:p>
            <a:endParaRPr lang="nl-BE" dirty="0"/>
          </a:p>
        </p:txBody>
      </p:sp>
      <p:sp>
        <p:nvSpPr>
          <p:cNvPr id="4" name="Slide Number Placeholder 3"/>
          <p:cNvSpPr>
            <a:spLocks noGrp="1"/>
          </p:cNvSpPr>
          <p:nvPr>
            <p:ph type="sldNum" sz="quarter" idx="5"/>
          </p:nvPr>
        </p:nvSpPr>
        <p:spPr/>
        <p:txBody>
          <a:bodyPr/>
          <a:lstStyle/>
          <a:p>
            <a:fld id="{924046CA-B820-4602-A563-6AC215649B14}" type="slidenum">
              <a:rPr lang="nl-NL" smtClean="0"/>
              <a:t>9</a:t>
            </a:fld>
            <a:endParaRPr lang="nl-NL"/>
          </a:p>
        </p:txBody>
      </p:sp>
    </p:spTree>
    <p:extLst>
      <p:ext uri="{BB962C8B-B14F-4D97-AF65-F5344CB8AC3E}">
        <p14:creationId xmlns:p14="http://schemas.microsoft.com/office/powerpoint/2010/main" val="499809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2"/>
        </a:solidFill>
        <a:effectLst/>
      </p:bgPr>
    </p:bg>
    <p:spTree>
      <p:nvGrpSpPr>
        <p:cNvPr id="1"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l="29457" t="32673" r="29527" b="26570"/>
          <a:stretch/>
        </p:blipFill>
        <p:spPr>
          <a:xfrm>
            <a:off x="4029740" y="2307266"/>
            <a:ext cx="4125432" cy="2562446"/>
          </a:xfrm>
          <a:prstGeom prst="rect">
            <a:avLst/>
          </a:prstGeom>
          <a:noFill/>
          <a:ln>
            <a:noFill/>
          </a:ln>
        </p:spPr>
      </p:pic>
    </p:spTree>
    <p:extLst>
      <p:ext uri="{BB962C8B-B14F-4D97-AF65-F5344CB8AC3E}">
        <p14:creationId xmlns:p14="http://schemas.microsoft.com/office/powerpoint/2010/main" val="270394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9008"/>
          <a:stretch/>
        </p:blipFill>
        <p:spPr>
          <a:xfrm>
            <a:off x="-1" y="0"/>
            <a:ext cx="12057575" cy="6858000"/>
          </a:xfrm>
          <a:prstGeom prst="rect">
            <a:avLst/>
          </a:prstGeom>
        </p:spPr>
      </p:pic>
      <p:sp>
        <p:nvSpPr>
          <p:cNvPr id="2" name="Title 1"/>
          <p:cNvSpPr>
            <a:spLocks noGrp="1"/>
          </p:cNvSpPr>
          <p:nvPr>
            <p:ph type="ctrTitle" hasCustomPrompt="1"/>
          </p:nvPr>
        </p:nvSpPr>
        <p:spPr>
          <a:xfrm>
            <a:off x="2076892" y="2115878"/>
            <a:ext cx="6822559" cy="943125"/>
          </a:xfrm>
        </p:spPr>
        <p:txBody>
          <a:bodyPr anchor="b">
            <a:normAutofit/>
          </a:bodyPr>
          <a:lstStyle>
            <a:lvl1pPr algn="l">
              <a:defRPr sz="3800" b="1">
                <a:solidFill>
                  <a:schemeClr val="bg1"/>
                </a:solidFill>
              </a:defRPr>
            </a:lvl1pPr>
          </a:lstStyle>
          <a:p>
            <a:r>
              <a:rPr lang="en-US" dirty="0" err="1"/>
              <a:t>presentatietitel</a:t>
            </a:r>
            <a:endParaRPr lang="en-US" dirty="0"/>
          </a:p>
        </p:txBody>
      </p:sp>
      <p:sp>
        <p:nvSpPr>
          <p:cNvPr id="3" name="Subtitle 2"/>
          <p:cNvSpPr>
            <a:spLocks noGrp="1"/>
          </p:cNvSpPr>
          <p:nvPr>
            <p:ph type="subTitle" idx="1" hasCustomPrompt="1"/>
          </p:nvPr>
        </p:nvSpPr>
        <p:spPr>
          <a:xfrm>
            <a:off x="2095942" y="2974712"/>
            <a:ext cx="6822559" cy="629725"/>
          </a:xfrm>
        </p:spPr>
        <p:txBody>
          <a:bodyPr>
            <a:normAutofit/>
          </a:bodyPr>
          <a:lstStyle>
            <a:lvl1pPr marL="0" indent="0" algn="l">
              <a:buNone/>
              <a:defRPr sz="20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Presentatiesubtitel</a:t>
            </a:r>
            <a:r>
              <a:rPr lang="en-US" dirty="0"/>
              <a:t> (</a:t>
            </a:r>
            <a:r>
              <a:rPr lang="en-US" dirty="0" err="1"/>
              <a:t>indien</a:t>
            </a:r>
            <a:r>
              <a:rPr lang="en-US" dirty="0"/>
              <a:t> </a:t>
            </a:r>
            <a:r>
              <a:rPr lang="en-US" dirty="0" err="1"/>
              <a:t>nodig</a:t>
            </a:r>
            <a:r>
              <a:rPr lang="en-US" dirty="0"/>
              <a:t>)</a:t>
            </a:r>
          </a:p>
        </p:txBody>
      </p:sp>
      <p:sp>
        <p:nvSpPr>
          <p:cNvPr id="11" name="Text Placeholder 10"/>
          <p:cNvSpPr>
            <a:spLocks noGrp="1"/>
          </p:cNvSpPr>
          <p:nvPr>
            <p:ph type="body" sz="quarter" idx="13" hasCustomPrompt="1"/>
          </p:nvPr>
        </p:nvSpPr>
        <p:spPr>
          <a:xfrm>
            <a:off x="2095500" y="3838353"/>
            <a:ext cx="3516276" cy="1435100"/>
          </a:xfrm>
        </p:spPr>
        <p:txBody>
          <a:bodyPr>
            <a:normAutofit/>
          </a:bodyPr>
          <a:lstStyle>
            <a:lvl1pPr marL="0" indent="0">
              <a:buFontTx/>
              <a:buNone/>
              <a:defRPr sz="1600" b="0" cap="all" baseline="0">
                <a:solidFill>
                  <a:schemeClr val="tx2"/>
                </a:solidFill>
              </a:defRPr>
            </a:lvl1pPr>
          </a:lstStyle>
          <a:p>
            <a:pPr lvl="0"/>
            <a:r>
              <a:rPr lang="en-US" dirty="0"/>
              <a:t>Datum </a:t>
            </a:r>
            <a:r>
              <a:rPr lang="en-US" dirty="0" err="1"/>
              <a:t>en</a:t>
            </a:r>
            <a:r>
              <a:rPr lang="en-US" dirty="0"/>
              <a:t>/of auteur</a:t>
            </a:r>
          </a:p>
        </p:txBody>
      </p:sp>
    </p:spTree>
    <p:extLst>
      <p:ext uri="{BB962C8B-B14F-4D97-AF65-F5344CB8AC3E}">
        <p14:creationId xmlns:p14="http://schemas.microsoft.com/office/powerpoint/2010/main" val="82430135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Content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1407395"/>
            <a:ext cx="7560000" cy="1224000"/>
          </a:xfrm>
        </p:spPr>
        <p:txBody>
          <a:bodyPr anchor="b" anchorCtr="0"/>
          <a:lstStyle>
            <a:lvl1pPr>
              <a:defRPr baseline="0">
                <a:solidFill>
                  <a:schemeClr val="bg1"/>
                </a:solidFill>
              </a:defRPr>
            </a:lvl1pPr>
          </a:lstStyle>
          <a:p>
            <a:r>
              <a:rPr lang="en-US" dirty="0" err="1"/>
              <a:t>Titel</a:t>
            </a:r>
            <a:r>
              <a:rPr lang="en-US" dirty="0"/>
              <a:t> (</a:t>
            </a:r>
            <a:r>
              <a:rPr lang="en-US" dirty="0" err="1"/>
              <a:t>inhoud</a:t>
            </a:r>
            <a:r>
              <a:rPr lang="en-US" dirty="0"/>
              <a:t>, Agenda)</a:t>
            </a:r>
          </a:p>
        </p:txBody>
      </p:sp>
      <p:sp>
        <p:nvSpPr>
          <p:cNvPr id="3" name="Content Placeholder 2"/>
          <p:cNvSpPr>
            <a:spLocks noGrp="1"/>
          </p:cNvSpPr>
          <p:nvPr>
            <p:ph idx="1" hasCustomPrompt="1"/>
          </p:nvPr>
        </p:nvSpPr>
        <p:spPr>
          <a:xfrm>
            <a:off x="1162049" y="3105151"/>
            <a:ext cx="7236149" cy="3008014"/>
          </a:xfrm>
        </p:spPr>
        <p:txBody>
          <a:bodyPr/>
          <a:lstStyle>
            <a:lvl1pPr marL="457200" indent="-457200">
              <a:buFont typeface="+mj-lt"/>
              <a:buAutoNum type="arabicPeriod"/>
              <a:defRPr sz="1600" b="1" cap="all" baseline="0">
                <a:solidFill>
                  <a:schemeClr val="bg1"/>
                </a:solidFill>
              </a:defRPr>
            </a:lvl1pPr>
            <a:lvl2pPr marL="457200" indent="0">
              <a:spcBef>
                <a:spcPts val="0"/>
              </a:spcBef>
              <a:buFontTx/>
              <a:buNone/>
              <a:defRPr sz="1300" cap="all"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cxnSp>
        <p:nvCxnSpPr>
          <p:cNvPr id="10" name="Straight Connector 9"/>
          <p:cNvCxnSpPr/>
          <p:nvPr userDrawn="1"/>
        </p:nvCxnSpPr>
        <p:spPr>
          <a:xfrm>
            <a:off x="966790" y="6248888"/>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966790" y="2722422"/>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cstate="print">
            <a:clrChange>
              <a:clrFrom>
                <a:srgbClr val="00A6E4"/>
              </a:clrFrom>
              <a:clrTo>
                <a:srgbClr val="00A6E4">
                  <a:alpha val="0"/>
                </a:srgbClr>
              </a:clrTo>
            </a:clrChange>
            <a:extLst>
              <a:ext uri="{28A0092B-C50C-407E-A947-70E740481C1C}">
                <a14:useLocalDpi xmlns:a14="http://schemas.microsoft.com/office/drawing/2010/main" val="0"/>
              </a:ext>
            </a:extLst>
          </a:blip>
          <a:srcRect l="69265" t="12036" r="8007" b="66300"/>
          <a:stretch/>
        </p:blipFill>
        <p:spPr>
          <a:xfrm>
            <a:off x="9105900" y="876300"/>
            <a:ext cx="2286000" cy="1362075"/>
          </a:xfrm>
          <a:prstGeom prst="rect">
            <a:avLst/>
          </a:prstGeom>
        </p:spPr>
      </p:pic>
    </p:spTree>
    <p:extLst>
      <p:ext uri="{BB962C8B-B14F-4D97-AF65-F5344CB8AC3E}">
        <p14:creationId xmlns:p14="http://schemas.microsoft.com/office/powerpoint/2010/main" val="1536089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01209" y="2807880"/>
            <a:ext cx="7560000" cy="1722696"/>
          </a:xfrm>
        </p:spPr>
        <p:txBody>
          <a:bodyPr anchor="b">
            <a:normAutofit/>
          </a:bodyPr>
          <a:lstStyle>
            <a:lvl1pPr>
              <a:defRPr sz="3600">
                <a:solidFill>
                  <a:schemeClr val="tx1"/>
                </a:solidFill>
              </a:defRPr>
            </a:lvl1pPr>
          </a:lstStyle>
          <a:p>
            <a:r>
              <a:rPr lang="en-US" dirty="0" err="1"/>
              <a:t>sectietitel</a:t>
            </a:r>
            <a:endParaRPr lang="en-US" dirty="0"/>
          </a:p>
        </p:txBody>
      </p:sp>
      <p:sp>
        <p:nvSpPr>
          <p:cNvPr id="3" name="Text Placeholder 2"/>
          <p:cNvSpPr>
            <a:spLocks noGrp="1"/>
          </p:cNvSpPr>
          <p:nvPr>
            <p:ph type="body" idx="1" hasCustomPrompt="1"/>
          </p:nvPr>
        </p:nvSpPr>
        <p:spPr>
          <a:xfrm>
            <a:off x="1701207" y="4530758"/>
            <a:ext cx="7560000" cy="1116000"/>
          </a:xfrm>
        </p:spPr>
        <p:txBody>
          <a:bodyPr>
            <a:normAutofit/>
          </a:bodyPr>
          <a:lstStyle>
            <a:lvl1pPr marL="0" indent="0">
              <a:buNone/>
              <a:defRPr sz="1600" b="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sectiesubtitel</a:t>
            </a:r>
            <a:endParaRPr lang="en-US" dirty="0"/>
          </a:p>
        </p:txBody>
      </p:sp>
      <p:sp>
        <p:nvSpPr>
          <p:cNvPr id="10" name="Text Placeholder 9"/>
          <p:cNvSpPr>
            <a:spLocks noGrp="1"/>
          </p:cNvSpPr>
          <p:nvPr>
            <p:ph type="body" sz="quarter" idx="13" hasCustomPrompt="1"/>
          </p:nvPr>
        </p:nvSpPr>
        <p:spPr>
          <a:xfrm>
            <a:off x="-74431" y="3776513"/>
            <a:ext cx="1665288" cy="1489075"/>
          </a:xfrm>
        </p:spPr>
        <p:txBody>
          <a:bodyPr>
            <a:normAutofit/>
          </a:bodyPr>
          <a:lstStyle>
            <a:lvl1pPr marL="0" indent="0" algn="r">
              <a:buFontTx/>
              <a:buNone/>
              <a:defRPr sz="7600" b="0">
                <a:solidFill>
                  <a:schemeClr val="tx2"/>
                </a:solidFill>
              </a:defRPr>
            </a:lvl1pPr>
          </a:lstStyle>
          <a:p>
            <a:pPr lvl="0"/>
            <a:r>
              <a:rPr lang="en-US" dirty="0"/>
              <a:t>#</a:t>
            </a:r>
          </a:p>
        </p:txBody>
      </p:sp>
      <p:cxnSp>
        <p:nvCxnSpPr>
          <p:cNvPr id="12" name="Straight Connector 11"/>
          <p:cNvCxnSpPr/>
          <p:nvPr userDrawn="1"/>
        </p:nvCxnSpPr>
        <p:spPr>
          <a:xfrm>
            <a:off x="1552360" y="4691521"/>
            <a:ext cx="0" cy="72000"/>
          </a:xfrm>
          <a:prstGeom prst="line">
            <a:avLst/>
          </a:prstGeom>
          <a:ln w="31750" cap="rnd">
            <a:solidFill>
              <a:schemeClr val="accent2"/>
            </a:solidFill>
            <a:roun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69455" t="12187" r="8102" b="66301"/>
          <a:stretch/>
        </p:blipFill>
        <p:spPr>
          <a:xfrm>
            <a:off x="9120518" y="889000"/>
            <a:ext cx="2257425" cy="1352551"/>
          </a:xfrm>
          <a:prstGeom prst="rect">
            <a:avLst/>
          </a:prstGeom>
        </p:spPr>
      </p:pic>
    </p:spTree>
    <p:extLst>
      <p:ext uri="{BB962C8B-B14F-4D97-AF65-F5344CB8AC3E}">
        <p14:creationId xmlns:p14="http://schemas.microsoft.com/office/powerpoint/2010/main" val="30225333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838199" y="211311"/>
            <a:ext cx="9900000" cy="1224000"/>
          </a:xfrm>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p:txBody>
      </p:sp>
      <p:sp>
        <p:nvSpPr>
          <p:cNvPr id="5" name="Footer Placeholder 4"/>
          <p:cNvSpPr>
            <a:spLocks noGrp="1"/>
          </p:cNvSpPr>
          <p:nvPr>
            <p:ph type="ftr" sz="quarter" idx="11"/>
          </p:nvPr>
        </p:nvSpPr>
        <p:spPr/>
        <p:txBody>
          <a:bodyPr/>
          <a:lstStyle/>
          <a:p>
            <a:r>
              <a:rPr lang="en-US"/>
              <a:t>Presentatietitel</a:t>
            </a:r>
          </a:p>
        </p:txBody>
      </p:sp>
      <p:sp>
        <p:nvSpPr>
          <p:cNvPr id="6" name="Slide Number Placeholder 5"/>
          <p:cNvSpPr>
            <a:spLocks noGrp="1"/>
          </p:cNvSpPr>
          <p:nvPr>
            <p:ph type="sldNum" sz="quarter" idx="12"/>
          </p:nvPr>
        </p:nvSpPr>
        <p:spPr/>
        <p:txBody>
          <a:bodyPr/>
          <a:lstStyle/>
          <a:p>
            <a:fld id="{A28F975B-8FED-43E0-8303-4FF1D3849CAE}" type="slidenum">
              <a:rPr lang="en-US" smtClean="0"/>
              <a:t>‹#›</a:t>
            </a:fld>
            <a:endParaRPr lang="en-US"/>
          </a:p>
        </p:txBody>
      </p:sp>
    </p:spTree>
    <p:extLst>
      <p:ext uri="{BB962C8B-B14F-4D97-AF65-F5344CB8AC3E}">
        <p14:creationId xmlns:p14="http://schemas.microsoft.com/office/powerpoint/2010/main" val="249374432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211311"/>
            <a:ext cx="9900000" cy="1224000"/>
          </a:xfrm>
        </p:spPr>
        <p:txBody>
          <a:bodyPr/>
          <a:lstStyle/>
          <a:p>
            <a:r>
              <a:rPr lang="nl-NL"/>
              <a:t>Klik om stijl te bewerken</a:t>
            </a:r>
            <a:endParaRPr lang="en-US" dirty="0"/>
          </a:p>
        </p:txBody>
      </p:sp>
      <p:sp>
        <p:nvSpPr>
          <p:cNvPr id="3" name="Content Placeholder 2"/>
          <p:cNvSpPr>
            <a:spLocks noGrp="1"/>
          </p:cNvSpPr>
          <p:nvPr>
            <p:ph idx="1"/>
          </p:nvPr>
        </p:nvSpPr>
        <p:spPr>
          <a:xfrm>
            <a:off x="838199" y="2266950"/>
            <a:ext cx="9900000" cy="3946920"/>
          </a:xfrm>
        </p:spPr>
        <p:txBody>
          <a:bodyPr/>
          <a:lstStyle/>
          <a:p>
            <a:pPr lvl="0"/>
            <a:r>
              <a:rPr lang="nl-NL"/>
              <a:t>Klikken om de tekststijl van het model te bewerken</a:t>
            </a:r>
          </a:p>
          <a:p>
            <a:pPr lvl="1"/>
            <a:r>
              <a:rPr lang="nl-NL"/>
              <a:t>Tweede niveau</a:t>
            </a:r>
          </a:p>
          <a:p>
            <a:pPr lvl="2"/>
            <a:r>
              <a:rPr lang="nl-NL"/>
              <a:t>Derde niveau</a:t>
            </a:r>
          </a:p>
        </p:txBody>
      </p:sp>
      <p:sp>
        <p:nvSpPr>
          <p:cNvPr id="5" name="Footer Placeholder 4"/>
          <p:cNvSpPr>
            <a:spLocks noGrp="1"/>
          </p:cNvSpPr>
          <p:nvPr>
            <p:ph type="ftr" sz="quarter" idx="11"/>
          </p:nvPr>
        </p:nvSpPr>
        <p:spPr/>
        <p:txBody>
          <a:bodyPr/>
          <a:lstStyle/>
          <a:p>
            <a:r>
              <a:rPr lang="en-US"/>
              <a:t>Presentatietitel</a:t>
            </a:r>
          </a:p>
        </p:txBody>
      </p:sp>
      <p:sp>
        <p:nvSpPr>
          <p:cNvPr id="6" name="Slide Number Placeholder 5"/>
          <p:cNvSpPr>
            <a:spLocks noGrp="1"/>
          </p:cNvSpPr>
          <p:nvPr>
            <p:ph type="sldNum" sz="quarter" idx="12"/>
          </p:nvPr>
        </p:nvSpPr>
        <p:spPr/>
        <p:txBody>
          <a:bodyPr/>
          <a:lstStyle/>
          <a:p>
            <a:fld id="{A28F975B-8FED-43E0-8303-4FF1D3849CAE}" type="slidenum">
              <a:rPr lang="en-US" smtClean="0"/>
              <a:t>‹#›</a:t>
            </a:fld>
            <a:endParaRPr lang="en-US"/>
          </a:p>
        </p:txBody>
      </p:sp>
      <p:sp>
        <p:nvSpPr>
          <p:cNvPr id="7" name="Text Placeholder 6"/>
          <p:cNvSpPr>
            <a:spLocks noGrp="1"/>
          </p:cNvSpPr>
          <p:nvPr>
            <p:ph type="body" sz="quarter" idx="13" hasCustomPrompt="1"/>
          </p:nvPr>
        </p:nvSpPr>
        <p:spPr>
          <a:xfrm>
            <a:off x="838200" y="1435311"/>
            <a:ext cx="9899650" cy="467356"/>
          </a:xfrm>
        </p:spPr>
        <p:txBody>
          <a:bodyPr>
            <a:normAutofit/>
          </a:bodyPr>
          <a:lstStyle>
            <a:lvl1pPr marL="0" indent="0">
              <a:lnSpc>
                <a:spcPct val="120000"/>
              </a:lnSpc>
              <a:spcBef>
                <a:spcPts val="0"/>
              </a:spcBef>
              <a:buFontTx/>
              <a:buNone/>
              <a:defRPr sz="1600" b="0" cap="all" baseline="0"/>
            </a:lvl1pPr>
          </a:lstStyle>
          <a:p>
            <a:pPr lvl="0"/>
            <a:r>
              <a:rPr lang="en-US" dirty="0"/>
              <a:t>Click to add subtitle</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9219" t="12024" r="8054" b="66160"/>
          <a:stretch/>
        </p:blipFill>
        <p:spPr>
          <a:xfrm>
            <a:off x="10662029" y="305136"/>
            <a:ext cx="1116000" cy="669600"/>
          </a:xfrm>
          <a:prstGeom prst="rect">
            <a:avLst/>
          </a:prstGeom>
        </p:spPr>
      </p:pic>
      <p:cxnSp>
        <p:nvCxnSpPr>
          <p:cNvPr id="9" name="Straight Connector 8"/>
          <p:cNvCxnSpPr/>
          <p:nvPr userDrawn="1"/>
        </p:nvCxnSpPr>
        <p:spPr>
          <a:xfrm>
            <a:off x="966790" y="6248888"/>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66790" y="1958650"/>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15498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68400"/>
            <a:ext cx="4752000" cy="4348800"/>
          </a:xfrm>
        </p:spPr>
        <p:txBody>
          <a:bodyPr/>
          <a:lstStyle/>
          <a:p>
            <a:pPr lvl="0"/>
            <a:r>
              <a:rPr lang="nl-NL"/>
              <a:t>Klikken om de tekststijl van het model te bewerken</a:t>
            </a:r>
          </a:p>
          <a:p>
            <a:pPr lvl="1"/>
            <a:r>
              <a:rPr lang="nl-NL"/>
              <a:t>Tweede niveau</a:t>
            </a:r>
          </a:p>
          <a:p>
            <a:pPr lvl="2"/>
            <a:r>
              <a:rPr lang="nl-NL"/>
              <a:t>Derde niveau</a:t>
            </a:r>
          </a:p>
        </p:txBody>
      </p:sp>
      <p:sp>
        <p:nvSpPr>
          <p:cNvPr id="4" name="Content Placeholder 3"/>
          <p:cNvSpPr>
            <a:spLocks noGrp="1"/>
          </p:cNvSpPr>
          <p:nvPr>
            <p:ph sz="half" idx="2"/>
          </p:nvPr>
        </p:nvSpPr>
        <p:spPr>
          <a:xfrm>
            <a:off x="5986199" y="1868400"/>
            <a:ext cx="4752000" cy="4348800"/>
          </a:xfrm>
        </p:spPr>
        <p:txBody>
          <a:bodyPr/>
          <a:lstStyle/>
          <a:p>
            <a:pPr lvl="0"/>
            <a:r>
              <a:rPr lang="nl-NL"/>
              <a:t>Klikken om de tekststijl van het model te bewerken</a:t>
            </a:r>
          </a:p>
          <a:p>
            <a:pPr lvl="1"/>
            <a:r>
              <a:rPr lang="nl-NL"/>
              <a:t>Tweede niveau</a:t>
            </a:r>
          </a:p>
          <a:p>
            <a:pPr lvl="2"/>
            <a:r>
              <a:rPr lang="nl-NL"/>
              <a:t>Derde niveau</a:t>
            </a:r>
          </a:p>
        </p:txBody>
      </p:sp>
      <p:sp>
        <p:nvSpPr>
          <p:cNvPr id="6" name="Footer Placeholder 5"/>
          <p:cNvSpPr>
            <a:spLocks noGrp="1"/>
          </p:cNvSpPr>
          <p:nvPr>
            <p:ph type="ftr" sz="quarter" idx="11"/>
          </p:nvPr>
        </p:nvSpPr>
        <p:spPr/>
        <p:txBody>
          <a:bodyPr/>
          <a:lstStyle/>
          <a:p>
            <a:r>
              <a:rPr lang="en-US"/>
              <a:t>Presentatietitel</a:t>
            </a:r>
          </a:p>
        </p:txBody>
      </p:sp>
      <p:sp>
        <p:nvSpPr>
          <p:cNvPr id="7" name="Slide Number Placeholder 6"/>
          <p:cNvSpPr>
            <a:spLocks noGrp="1"/>
          </p:cNvSpPr>
          <p:nvPr>
            <p:ph type="sldNum" sz="quarter" idx="12"/>
          </p:nvPr>
        </p:nvSpPr>
        <p:spPr/>
        <p:txBody>
          <a:bodyPr/>
          <a:lstStyle/>
          <a:p>
            <a:fld id="{A28F975B-8FED-43E0-8303-4FF1D3849CAE}" type="slidenum">
              <a:rPr lang="en-US" smtClean="0"/>
              <a:t>‹#›</a:t>
            </a:fld>
            <a:endParaRPr lang="en-US"/>
          </a:p>
        </p:txBody>
      </p:sp>
    </p:spTree>
    <p:extLst>
      <p:ext uri="{BB962C8B-B14F-4D97-AF65-F5344CB8AC3E}">
        <p14:creationId xmlns:p14="http://schemas.microsoft.com/office/powerpoint/2010/main" val="414710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2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838199" y="211311"/>
            <a:ext cx="8747804" cy="1224000"/>
          </a:xfrm>
        </p:spPr>
        <p:txBody>
          <a:bodyPr/>
          <a:lstStyle/>
          <a:p>
            <a:r>
              <a:rPr lang="nl-NL"/>
              <a:t>Klik om stijl te bewerken</a:t>
            </a:r>
            <a:endParaRPr lang="en-US" dirty="0"/>
          </a:p>
        </p:txBody>
      </p:sp>
      <p:sp>
        <p:nvSpPr>
          <p:cNvPr id="3" name="Content Placeholder 2"/>
          <p:cNvSpPr>
            <a:spLocks noGrp="1"/>
          </p:cNvSpPr>
          <p:nvPr>
            <p:ph sz="half" idx="1"/>
          </p:nvPr>
        </p:nvSpPr>
        <p:spPr>
          <a:xfrm>
            <a:off x="838200" y="3000375"/>
            <a:ext cx="4140000" cy="3216825"/>
          </a:xfrm>
        </p:spPr>
        <p:txBody>
          <a:bodyPr/>
          <a:lstStyle>
            <a:lvl1pPr marL="0" indent="0">
              <a:lnSpc>
                <a:spcPct val="120000"/>
              </a:lnSpc>
              <a:buFontTx/>
              <a:buNone/>
              <a:defRPr sz="1200" b="0"/>
            </a:lvl1pPr>
            <a:lvl2pPr marL="180975" indent="-180975">
              <a:lnSpc>
                <a:spcPct val="120000"/>
              </a:lnSpc>
              <a:buClr>
                <a:schemeClr val="tx2"/>
              </a:buClr>
              <a:buFont typeface="Arial" panose="020B0604020202020204" pitchFamily="34" charset="0"/>
              <a:buChar char="•"/>
              <a:defRPr sz="1200"/>
            </a:lvl2pPr>
            <a:lvl3pPr marL="361950" indent="-180975">
              <a:lnSpc>
                <a:spcPct val="120000"/>
              </a:lnSpc>
              <a:defRPr sz="1200"/>
            </a:lvl3pPr>
          </a:lstStyle>
          <a:p>
            <a:pPr lvl="0"/>
            <a:r>
              <a:rPr lang="nl-NL"/>
              <a:t>Klikken om de tekststijl van het model te bewerken</a:t>
            </a:r>
          </a:p>
          <a:p>
            <a:pPr lvl="1"/>
            <a:r>
              <a:rPr lang="nl-NL"/>
              <a:t>Tweede niveau</a:t>
            </a:r>
          </a:p>
          <a:p>
            <a:pPr lvl="2"/>
            <a:r>
              <a:rPr lang="nl-NL"/>
              <a:t>Derde niveau</a:t>
            </a:r>
          </a:p>
        </p:txBody>
      </p:sp>
      <p:sp>
        <p:nvSpPr>
          <p:cNvPr id="4" name="Content Placeholder 3"/>
          <p:cNvSpPr>
            <a:spLocks noGrp="1"/>
          </p:cNvSpPr>
          <p:nvPr>
            <p:ph sz="half" idx="2"/>
          </p:nvPr>
        </p:nvSpPr>
        <p:spPr>
          <a:xfrm>
            <a:off x="5446003" y="3000375"/>
            <a:ext cx="4140000" cy="3216825"/>
          </a:xfrm>
        </p:spPr>
        <p:txBody>
          <a:bodyPr>
            <a:normAutofit/>
          </a:bodyPr>
          <a:lstStyle>
            <a:lvl1pPr marL="0" indent="0">
              <a:lnSpc>
                <a:spcPct val="120000"/>
              </a:lnSpc>
              <a:buFontTx/>
              <a:buNone/>
              <a:defRPr sz="1200" b="0"/>
            </a:lvl1pPr>
            <a:lvl2pPr marL="180975" indent="-180975">
              <a:lnSpc>
                <a:spcPct val="120000"/>
              </a:lnSpc>
              <a:buClr>
                <a:schemeClr val="tx2"/>
              </a:buClr>
              <a:buFont typeface="Arial" panose="020B0604020202020204" pitchFamily="34" charset="0"/>
              <a:buChar char="•"/>
              <a:defRPr sz="1200" b="0"/>
            </a:lvl2pPr>
            <a:lvl3pPr marL="361950" indent="-180975">
              <a:lnSpc>
                <a:spcPct val="120000"/>
              </a:lnSpc>
              <a:defRPr sz="1200" b="0"/>
            </a:lvl3pPr>
          </a:lstStyle>
          <a:p>
            <a:pPr lvl="0"/>
            <a:r>
              <a:rPr lang="nl-NL"/>
              <a:t>Klikken om de tekststijl van het model te bewerken</a:t>
            </a:r>
          </a:p>
          <a:p>
            <a:pPr lvl="1"/>
            <a:r>
              <a:rPr lang="nl-NL"/>
              <a:t>Tweede niveau</a:t>
            </a:r>
          </a:p>
          <a:p>
            <a:pPr lvl="2"/>
            <a:r>
              <a:rPr lang="nl-NL"/>
              <a:t>Derde niveau</a:t>
            </a:r>
          </a:p>
        </p:txBody>
      </p:sp>
      <p:sp>
        <p:nvSpPr>
          <p:cNvPr id="6" name="Footer Placeholder 5"/>
          <p:cNvSpPr>
            <a:spLocks noGrp="1"/>
          </p:cNvSpPr>
          <p:nvPr>
            <p:ph type="ftr" sz="quarter" idx="11"/>
          </p:nvPr>
        </p:nvSpPr>
        <p:spPr/>
        <p:txBody>
          <a:bodyPr/>
          <a:lstStyle/>
          <a:p>
            <a:r>
              <a:rPr lang="en-US"/>
              <a:t>Presentatietitel</a:t>
            </a:r>
          </a:p>
        </p:txBody>
      </p:sp>
      <p:sp>
        <p:nvSpPr>
          <p:cNvPr id="7" name="Slide Number Placeholder 6"/>
          <p:cNvSpPr>
            <a:spLocks noGrp="1"/>
          </p:cNvSpPr>
          <p:nvPr>
            <p:ph type="sldNum" sz="quarter" idx="12"/>
          </p:nvPr>
        </p:nvSpPr>
        <p:spPr/>
        <p:txBody>
          <a:bodyPr/>
          <a:lstStyle/>
          <a:p>
            <a:fld id="{A28F975B-8FED-43E0-8303-4FF1D3849CAE}" type="slidenum">
              <a:rPr lang="en-US" smtClean="0"/>
              <a:t>‹#›</a:t>
            </a:fld>
            <a:endParaRPr lang="en-US"/>
          </a:p>
        </p:txBody>
      </p:sp>
      <p:sp>
        <p:nvSpPr>
          <p:cNvPr id="9" name="Text Placeholder 8"/>
          <p:cNvSpPr>
            <a:spLocks noGrp="1"/>
          </p:cNvSpPr>
          <p:nvPr>
            <p:ph type="body" sz="quarter" idx="13"/>
          </p:nvPr>
        </p:nvSpPr>
        <p:spPr>
          <a:xfrm>
            <a:off x="838201" y="1574461"/>
            <a:ext cx="8750300" cy="1176536"/>
          </a:xfrm>
        </p:spPr>
        <p:txBody>
          <a:bodyPr>
            <a:normAutofit/>
          </a:bodyPr>
          <a:lstStyle>
            <a:lvl1pPr marL="0" indent="0">
              <a:lnSpc>
                <a:spcPct val="120000"/>
              </a:lnSpc>
              <a:buFontTx/>
              <a:buNone/>
              <a:defRPr sz="1200" b="0" cap="all" baseline="0"/>
            </a:lvl1pPr>
          </a:lstStyle>
          <a:p>
            <a:pPr lvl="0"/>
            <a:r>
              <a:rPr lang="nl-NL"/>
              <a:t>Klikken om de tekststijl van het model te bewerken</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69219" t="12024" r="8054" b="66160"/>
          <a:stretch/>
        </p:blipFill>
        <p:spPr>
          <a:xfrm>
            <a:off x="10662029" y="305136"/>
            <a:ext cx="1116000" cy="669600"/>
          </a:xfrm>
          <a:prstGeom prst="rect">
            <a:avLst/>
          </a:prstGeom>
        </p:spPr>
      </p:pic>
      <p:cxnSp>
        <p:nvCxnSpPr>
          <p:cNvPr id="11" name="Straight Connector 10"/>
          <p:cNvCxnSpPr/>
          <p:nvPr userDrawn="1"/>
        </p:nvCxnSpPr>
        <p:spPr>
          <a:xfrm>
            <a:off x="966790" y="6248888"/>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966790" y="2750997"/>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75838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4" name="Footer Placeholder 3"/>
          <p:cNvSpPr>
            <a:spLocks noGrp="1"/>
          </p:cNvSpPr>
          <p:nvPr>
            <p:ph type="ftr" sz="quarter" idx="11"/>
          </p:nvPr>
        </p:nvSpPr>
        <p:spPr/>
        <p:txBody>
          <a:bodyPr/>
          <a:lstStyle/>
          <a:p>
            <a:r>
              <a:rPr lang="en-US"/>
              <a:t>Presentatietitel</a:t>
            </a:r>
          </a:p>
        </p:txBody>
      </p:sp>
      <p:sp>
        <p:nvSpPr>
          <p:cNvPr id="5" name="Slide Number Placeholder 4"/>
          <p:cNvSpPr>
            <a:spLocks noGrp="1"/>
          </p:cNvSpPr>
          <p:nvPr>
            <p:ph type="sldNum" sz="quarter" idx="12"/>
          </p:nvPr>
        </p:nvSpPr>
        <p:spPr/>
        <p:txBody>
          <a:bodyPr/>
          <a:lstStyle/>
          <a:p>
            <a:fld id="{A28F975B-8FED-43E0-8303-4FF1D3849CAE}" type="slidenum">
              <a:rPr lang="en-US" smtClean="0"/>
              <a:t>‹#›</a:t>
            </a:fld>
            <a:endParaRPr lang="en-US"/>
          </a:p>
        </p:txBody>
      </p:sp>
    </p:spTree>
    <p:extLst>
      <p:ext uri="{BB962C8B-B14F-4D97-AF65-F5344CB8AC3E}">
        <p14:creationId xmlns:p14="http://schemas.microsoft.com/office/powerpoint/2010/main" val="178876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ogo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Presentatietitel</a:t>
            </a:r>
          </a:p>
        </p:txBody>
      </p:sp>
      <p:sp>
        <p:nvSpPr>
          <p:cNvPr id="4" name="Slide Number Placeholder 3"/>
          <p:cNvSpPr>
            <a:spLocks noGrp="1"/>
          </p:cNvSpPr>
          <p:nvPr>
            <p:ph type="sldNum" sz="quarter" idx="12"/>
          </p:nvPr>
        </p:nvSpPr>
        <p:spPr/>
        <p:txBody>
          <a:bodyPr/>
          <a:lstStyle/>
          <a:p>
            <a:fld id="{A28F975B-8FED-43E0-8303-4FF1D3849CAE}"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9219" t="12024" r="8054" b="66160"/>
          <a:stretch/>
        </p:blipFill>
        <p:spPr>
          <a:xfrm>
            <a:off x="10662029" y="305136"/>
            <a:ext cx="1116000" cy="669600"/>
          </a:xfrm>
          <a:prstGeom prst="rect">
            <a:avLst/>
          </a:prstGeom>
        </p:spPr>
      </p:pic>
    </p:spTree>
    <p:extLst>
      <p:ext uri="{BB962C8B-B14F-4D97-AF65-F5344CB8AC3E}">
        <p14:creationId xmlns:p14="http://schemas.microsoft.com/office/powerpoint/2010/main" val="103371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 y="252984"/>
            <a:ext cx="10058400" cy="6287254"/>
          </a:xfrm>
          <a:prstGeom prst="rect">
            <a:avLst/>
          </a:prstGeom>
        </p:spPr>
      </p:pic>
    </p:spTree>
    <p:extLst>
      <p:ext uri="{BB962C8B-B14F-4D97-AF65-F5344CB8AC3E}">
        <p14:creationId xmlns:p14="http://schemas.microsoft.com/office/powerpoint/2010/main" val="120537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dia">
  <p:cSld name="Titeldia">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t="9008"/>
          <a:stretch/>
        </p:blipFill>
        <p:spPr>
          <a:xfrm>
            <a:off x="-1" y="0"/>
            <a:ext cx="12057575" cy="6858000"/>
          </a:xfrm>
          <a:prstGeom prst="rect">
            <a:avLst/>
          </a:prstGeom>
          <a:noFill/>
          <a:ln>
            <a:noFill/>
          </a:ln>
        </p:spPr>
      </p:pic>
      <p:sp>
        <p:nvSpPr>
          <p:cNvPr id="21" name="Google Shape;21;p3"/>
          <p:cNvSpPr txBox="1">
            <a:spLocks noGrp="1"/>
          </p:cNvSpPr>
          <p:nvPr>
            <p:ph type="ctrTitle"/>
          </p:nvPr>
        </p:nvSpPr>
        <p:spPr>
          <a:xfrm>
            <a:off x="2076892" y="2115878"/>
            <a:ext cx="6822559" cy="94312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3800"/>
              <a:buFont typeface="Arial"/>
              <a:buNone/>
              <a:defRPr sz="3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2095942" y="2974712"/>
            <a:ext cx="6822559" cy="629725"/>
          </a:xfrm>
          <a:prstGeom prst="rect">
            <a:avLst/>
          </a:prstGeom>
          <a:noFill/>
          <a:ln>
            <a:noFill/>
          </a:ln>
        </p:spPr>
        <p:txBody>
          <a:bodyPr spcFirstLastPara="1" wrap="square" lIns="91425" tIns="45700" rIns="91425" bIns="45700" anchor="t" anchorCtr="0"/>
          <a:lstStyle>
            <a:lvl1pPr lvl="0" algn="l">
              <a:lnSpc>
                <a:spcPct val="100000"/>
              </a:lnSpc>
              <a:spcBef>
                <a:spcPts val="1800"/>
              </a:spcBef>
              <a:spcAft>
                <a:spcPts val="0"/>
              </a:spcAft>
              <a:buSzPts val="2000"/>
              <a:buNone/>
              <a:defRPr sz="2000" b="0" cap="none">
                <a:solidFill>
                  <a:schemeClr val="lt1"/>
                </a:solidFill>
              </a:defRPr>
            </a:lvl1pPr>
            <a:lvl2pPr lvl="1" algn="ctr">
              <a:lnSpc>
                <a:spcPct val="100000"/>
              </a:lnSpc>
              <a:spcBef>
                <a:spcPts val="6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3"/>
          <p:cNvSpPr txBox="1">
            <a:spLocks noGrp="1"/>
          </p:cNvSpPr>
          <p:nvPr>
            <p:ph type="body" idx="2"/>
          </p:nvPr>
        </p:nvSpPr>
        <p:spPr>
          <a:xfrm>
            <a:off x="2095500" y="3838353"/>
            <a:ext cx="3516276" cy="14351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800"/>
              </a:spcBef>
              <a:spcAft>
                <a:spcPts val="0"/>
              </a:spcAft>
              <a:buSzPts val="1600"/>
              <a:buFont typeface="Arial"/>
              <a:buNone/>
              <a:defRPr sz="1600" b="0" cap="none">
                <a:solidFill>
                  <a:schemeClr val="dk2"/>
                </a:solidFil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63306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with address">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00A6E4"/>
              </a:clrFrom>
              <a:clrTo>
                <a:srgbClr val="00A6E4">
                  <a:alpha val="0"/>
                </a:srgbClr>
              </a:clrTo>
            </a:clrChange>
            <a:extLst>
              <a:ext uri="{28A0092B-C50C-407E-A947-70E740481C1C}">
                <a14:useLocalDpi xmlns:a14="http://schemas.microsoft.com/office/drawing/2010/main" val="0"/>
              </a:ext>
            </a:extLst>
          </a:blip>
          <a:srcRect l="29457" t="32673" r="29528" b="26570"/>
          <a:stretch/>
        </p:blipFill>
        <p:spPr>
          <a:xfrm>
            <a:off x="4029740" y="1748009"/>
            <a:ext cx="4125432" cy="2562446"/>
          </a:xfrm>
          <a:prstGeom prst="rect">
            <a:avLst/>
          </a:prstGeom>
        </p:spPr>
      </p:pic>
      <p:grpSp>
        <p:nvGrpSpPr>
          <p:cNvPr id="3" name="Group 2"/>
          <p:cNvGrpSpPr/>
          <p:nvPr userDrawn="1"/>
        </p:nvGrpSpPr>
        <p:grpSpPr>
          <a:xfrm>
            <a:off x="3698132" y="5272999"/>
            <a:ext cx="4795736" cy="341974"/>
            <a:chOff x="3698132" y="5349199"/>
            <a:chExt cx="4795736" cy="341974"/>
          </a:xfrm>
        </p:grpSpPr>
        <p:sp>
          <p:nvSpPr>
            <p:cNvPr id="4" name="TextBox 3"/>
            <p:cNvSpPr txBox="1"/>
            <p:nvPr userDrawn="1"/>
          </p:nvSpPr>
          <p:spPr>
            <a:xfrm>
              <a:off x="3698132" y="5349199"/>
              <a:ext cx="4795736" cy="341974"/>
            </a:xfrm>
            <a:prstGeom prst="rect">
              <a:avLst/>
            </a:prstGeom>
            <a:noFill/>
          </p:spPr>
          <p:txBody>
            <a:bodyPr wrap="square" lIns="0" tIns="0" rIns="0" bIns="0" rtlCol="0">
              <a:noAutofit/>
            </a:bodyPr>
            <a:lstStyle/>
            <a:p>
              <a:pPr algn="ctr">
                <a:lnSpc>
                  <a:spcPct val="130000"/>
                </a:lnSpc>
              </a:pPr>
              <a:r>
                <a:rPr lang="en-US" sz="1100" b="1" dirty="0" err="1">
                  <a:solidFill>
                    <a:schemeClr val="bg1"/>
                  </a:solidFill>
                </a:rPr>
                <a:t>Vrijheidslaan</a:t>
              </a:r>
              <a:r>
                <a:rPr lang="en-US" sz="1100" b="1" dirty="0">
                  <a:solidFill>
                    <a:schemeClr val="bg1"/>
                  </a:solidFill>
                </a:rPr>
                <a:t> 61  </a:t>
              </a:r>
              <a:r>
                <a:rPr lang="en-US" sz="1100" b="1" baseline="0" dirty="0">
                  <a:solidFill>
                    <a:schemeClr val="bg1"/>
                  </a:solidFill>
                </a:rPr>
                <a:t>  </a:t>
              </a:r>
              <a:r>
                <a:rPr lang="en-US" sz="1100" b="1" dirty="0">
                  <a:solidFill>
                    <a:schemeClr val="bg1"/>
                  </a:solidFill>
                </a:rPr>
                <a:t>1081 Brussel</a:t>
              </a:r>
              <a:r>
                <a:rPr lang="en-US" sz="1100" b="1" baseline="0" dirty="0">
                  <a:solidFill>
                    <a:schemeClr val="bg1"/>
                  </a:solidFill>
                </a:rPr>
                <a:t>    </a:t>
              </a:r>
              <a:r>
                <a:rPr lang="en-US" sz="1100" b="1" dirty="0">
                  <a:solidFill>
                    <a:schemeClr val="bg1"/>
                  </a:solidFill>
                </a:rPr>
                <a:t>T: +32 2 413 00 12</a:t>
              </a:r>
            </a:p>
          </p:txBody>
        </p:sp>
        <p:cxnSp>
          <p:nvCxnSpPr>
            <p:cNvPr id="5" name="Straight Connector 4"/>
            <p:cNvCxnSpPr/>
            <p:nvPr userDrawn="1"/>
          </p:nvCxnSpPr>
          <p:spPr>
            <a:xfrm>
              <a:off x="5367123" y="5420182"/>
              <a:ext cx="0" cy="72000"/>
            </a:xfrm>
            <a:prstGeom prst="line">
              <a:avLst/>
            </a:prstGeom>
            <a:ln w="317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595848" y="5420182"/>
              <a:ext cx="0" cy="72000"/>
            </a:xfrm>
            <a:prstGeom prst="line">
              <a:avLst/>
            </a:prstGeom>
            <a:ln w="3175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9660189"/>
      </p:ext>
    </p:extLst>
  </p:cSld>
  <p:clrMapOvr>
    <a:masterClrMapping/>
  </p:clrMapOvr>
  <p:extLst>
    <p:ext uri="{DCECCB84-F9BA-43D5-87BE-67443E8EF086}">
      <p15:sldGuideLst xmlns:p15="http://schemas.microsoft.com/office/powerpoint/2012/main">
        <p15:guide id="0" orient="horz" pos="3498">
          <p15:clr>
            <a:srgbClr val="FBAE40"/>
          </p15:clr>
        </p15:guide>
        <p15:guide id="1" pos="3318">
          <p15:clr>
            <a:srgbClr val="FBAE40"/>
          </p15:clr>
        </p15:guide>
        <p15:guide id="2" pos="4362">
          <p15:clr>
            <a:srgbClr val="FBAE40"/>
          </p15:clr>
        </p15:guide>
        <p15:guide id="3" orient="horz" pos="34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s" type="obj">
  <p:cSld name="Contents">
    <p:bg>
      <p:bgPr>
        <a:solidFill>
          <a:schemeClr val="dk2"/>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199" y="1407395"/>
            <a:ext cx="7560000" cy="12240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3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1162049" y="3105151"/>
            <a:ext cx="7236149" cy="3008014"/>
          </a:xfrm>
          <a:prstGeom prst="rect">
            <a:avLst/>
          </a:prstGeom>
          <a:noFill/>
          <a:ln>
            <a:noFill/>
          </a:ln>
        </p:spPr>
        <p:txBody>
          <a:bodyPr spcFirstLastPara="1" wrap="square" lIns="91425" tIns="45700" rIns="91425" bIns="45700" anchor="t" anchorCtr="0"/>
          <a:lstStyle>
            <a:lvl1pPr marL="457200" lvl="0" indent="-330200" algn="l">
              <a:lnSpc>
                <a:spcPct val="100000"/>
              </a:lnSpc>
              <a:spcBef>
                <a:spcPts val="1800"/>
              </a:spcBef>
              <a:spcAft>
                <a:spcPts val="0"/>
              </a:spcAft>
              <a:buSzPts val="1600"/>
              <a:buFont typeface="Verdana"/>
              <a:buAutoNum type="arabicPeriod"/>
              <a:defRPr sz="1600" b="1" cap="none">
                <a:solidFill>
                  <a:schemeClr val="lt1"/>
                </a:solidFill>
              </a:defRPr>
            </a:lvl1pPr>
            <a:lvl2pPr marL="914400" lvl="1" indent="-228600" algn="l">
              <a:lnSpc>
                <a:spcPct val="100000"/>
              </a:lnSpc>
              <a:spcBef>
                <a:spcPts val="0"/>
              </a:spcBef>
              <a:spcAft>
                <a:spcPts val="0"/>
              </a:spcAft>
              <a:buSzPts val="1300"/>
              <a:buFont typeface="Arial"/>
              <a:buNone/>
              <a:defRPr sz="1300" cap="none">
                <a:solidFill>
                  <a:schemeClr val="lt1"/>
                </a:solidFill>
              </a:defRPr>
            </a:lvl2pPr>
            <a:lvl3pPr marL="1371600" lvl="2" indent="-330200" algn="l">
              <a:lnSpc>
                <a:spcPct val="100000"/>
              </a:lnSpc>
              <a:spcBef>
                <a:spcPts val="600"/>
              </a:spcBef>
              <a:spcAft>
                <a:spcPts val="0"/>
              </a:spcAft>
              <a:buSzPts val="16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 name="Google Shape;27;p4"/>
          <p:cNvCxnSpPr/>
          <p:nvPr/>
        </p:nvCxnSpPr>
        <p:spPr>
          <a:xfrm>
            <a:off x="966790" y="6248888"/>
            <a:ext cx="288000" cy="0"/>
          </a:xfrm>
          <a:prstGeom prst="straightConnector1">
            <a:avLst/>
          </a:prstGeom>
          <a:noFill/>
          <a:ln w="19050" cap="rnd" cmpd="sng">
            <a:solidFill>
              <a:schemeClr val="accent2"/>
            </a:solidFill>
            <a:prstDash val="solid"/>
            <a:round/>
            <a:headEnd type="none" w="sm" len="sm"/>
            <a:tailEnd type="none" w="sm" len="sm"/>
          </a:ln>
        </p:spPr>
      </p:cxnSp>
      <p:cxnSp>
        <p:nvCxnSpPr>
          <p:cNvPr id="28" name="Google Shape;28;p4"/>
          <p:cNvCxnSpPr/>
          <p:nvPr/>
        </p:nvCxnSpPr>
        <p:spPr>
          <a:xfrm>
            <a:off x="966790" y="2722422"/>
            <a:ext cx="288000" cy="0"/>
          </a:xfrm>
          <a:prstGeom prst="straightConnector1">
            <a:avLst/>
          </a:prstGeom>
          <a:noFill/>
          <a:ln w="19050" cap="rnd" cmpd="sng">
            <a:solidFill>
              <a:schemeClr val="accent2"/>
            </a:solidFill>
            <a:prstDash val="solid"/>
            <a:round/>
            <a:headEnd type="none" w="sm" len="sm"/>
            <a:tailEnd type="none" w="sm" len="sm"/>
          </a:ln>
        </p:spPr>
      </p:cxnSp>
      <p:pic>
        <p:nvPicPr>
          <p:cNvPr id="29" name="Google Shape;29;p4"/>
          <p:cNvPicPr preferRelativeResize="0"/>
          <p:nvPr/>
        </p:nvPicPr>
        <p:blipFill rotWithShape="1">
          <a:blip r:embed="rId2">
            <a:alphaModFix/>
          </a:blip>
          <a:srcRect l="69265" t="12035" r="8007" b="66300"/>
          <a:stretch/>
        </p:blipFill>
        <p:spPr>
          <a:xfrm>
            <a:off x="9105900" y="876300"/>
            <a:ext cx="2286000" cy="1362075"/>
          </a:xfrm>
          <a:prstGeom prst="rect">
            <a:avLst/>
          </a:prstGeom>
          <a:noFill/>
          <a:ln>
            <a:noFill/>
          </a:ln>
        </p:spPr>
      </p:pic>
    </p:spTree>
    <p:extLst>
      <p:ext uri="{BB962C8B-B14F-4D97-AF65-F5344CB8AC3E}">
        <p14:creationId xmlns:p14="http://schemas.microsoft.com/office/powerpoint/2010/main" val="172981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ekop">
  <p:cSld name="Sectiekop">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701209" y="2807880"/>
            <a:ext cx="7560000" cy="1722696"/>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1701207" y="4530758"/>
            <a:ext cx="7560000" cy="11160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800"/>
              </a:spcBef>
              <a:spcAft>
                <a:spcPts val="0"/>
              </a:spcAft>
              <a:buSzPts val="1600"/>
              <a:buNone/>
              <a:defRPr sz="1600" b="0" cap="none">
                <a:solidFill>
                  <a:schemeClr val="dk1"/>
                </a:solidFill>
              </a:defRPr>
            </a:lvl1pPr>
            <a:lvl2pPr marL="914400" lvl="1" indent="-228600" algn="l">
              <a:lnSpc>
                <a:spcPct val="100000"/>
              </a:lnSpc>
              <a:spcBef>
                <a:spcPts val="600"/>
              </a:spcBef>
              <a:spcAft>
                <a:spcPts val="0"/>
              </a:spcAft>
              <a:buSzPts val="2000"/>
              <a:buNone/>
              <a:defRPr sz="2000">
                <a:solidFill>
                  <a:srgbClr val="88898A"/>
                </a:solidFill>
              </a:defRPr>
            </a:lvl2pPr>
            <a:lvl3pPr marL="1371600" lvl="2" indent="-228600" algn="l">
              <a:lnSpc>
                <a:spcPct val="100000"/>
              </a:lnSpc>
              <a:spcBef>
                <a:spcPts val="600"/>
              </a:spcBef>
              <a:spcAft>
                <a:spcPts val="0"/>
              </a:spcAft>
              <a:buSzPts val="1800"/>
              <a:buNone/>
              <a:defRPr sz="1800">
                <a:solidFill>
                  <a:srgbClr val="88898A"/>
                </a:solidFill>
              </a:defRPr>
            </a:lvl3pPr>
            <a:lvl4pPr marL="1828800" lvl="3" indent="-228600" algn="l">
              <a:lnSpc>
                <a:spcPct val="90000"/>
              </a:lnSpc>
              <a:spcBef>
                <a:spcPts val="500"/>
              </a:spcBef>
              <a:spcAft>
                <a:spcPts val="0"/>
              </a:spcAft>
              <a:buClr>
                <a:srgbClr val="88898A"/>
              </a:buClr>
              <a:buSzPts val="1600"/>
              <a:buNone/>
              <a:defRPr sz="1600">
                <a:solidFill>
                  <a:srgbClr val="88898A"/>
                </a:solidFill>
              </a:defRPr>
            </a:lvl4pPr>
            <a:lvl5pPr marL="2286000" lvl="4" indent="-228600" algn="l">
              <a:lnSpc>
                <a:spcPct val="90000"/>
              </a:lnSpc>
              <a:spcBef>
                <a:spcPts val="500"/>
              </a:spcBef>
              <a:spcAft>
                <a:spcPts val="0"/>
              </a:spcAft>
              <a:buClr>
                <a:srgbClr val="88898A"/>
              </a:buClr>
              <a:buSzPts val="1600"/>
              <a:buNone/>
              <a:defRPr sz="1600">
                <a:solidFill>
                  <a:srgbClr val="88898A"/>
                </a:solidFill>
              </a:defRPr>
            </a:lvl5pPr>
            <a:lvl6pPr marL="2743200" lvl="5" indent="-228600" algn="l">
              <a:lnSpc>
                <a:spcPct val="90000"/>
              </a:lnSpc>
              <a:spcBef>
                <a:spcPts val="500"/>
              </a:spcBef>
              <a:spcAft>
                <a:spcPts val="0"/>
              </a:spcAft>
              <a:buClr>
                <a:srgbClr val="88898A"/>
              </a:buClr>
              <a:buSzPts val="1600"/>
              <a:buNone/>
              <a:defRPr sz="1600">
                <a:solidFill>
                  <a:srgbClr val="88898A"/>
                </a:solidFill>
              </a:defRPr>
            </a:lvl6pPr>
            <a:lvl7pPr marL="3200400" lvl="6" indent="-228600" algn="l">
              <a:lnSpc>
                <a:spcPct val="90000"/>
              </a:lnSpc>
              <a:spcBef>
                <a:spcPts val="500"/>
              </a:spcBef>
              <a:spcAft>
                <a:spcPts val="0"/>
              </a:spcAft>
              <a:buClr>
                <a:srgbClr val="88898A"/>
              </a:buClr>
              <a:buSzPts val="1600"/>
              <a:buNone/>
              <a:defRPr sz="1600">
                <a:solidFill>
                  <a:srgbClr val="88898A"/>
                </a:solidFill>
              </a:defRPr>
            </a:lvl7pPr>
            <a:lvl8pPr marL="3657600" lvl="7" indent="-228600" algn="l">
              <a:lnSpc>
                <a:spcPct val="90000"/>
              </a:lnSpc>
              <a:spcBef>
                <a:spcPts val="500"/>
              </a:spcBef>
              <a:spcAft>
                <a:spcPts val="0"/>
              </a:spcAft>
              <a:buClr>
                <a:srgbClr val="88898A"/>
              </a:buClr>
              <a:buSzPts val="1600"/>
              <a:buNone/>
              <a:defRPr sz="1600">
                <a:solidFill>
                  <a:srgbClr val="88898A"/>
                </a:solidFill>
              </a:defRPr>
            </a:lvl8pPr>
            <a:lvl9pPr marL="4114800" lvl="8" indent="-228600" algn="l">
              <a:lnSpc>
                <a:spcPct val="90000"/>
              </a:lnSpc>
              <a:spcBef>
                <a:spcPts val="500"/>
              </a:spcBef>
              <a:spcAft>
                <a:spcPts val="0"/>
              </a:spcAft>
              <a:buClr>
                <a:srgbClr val="88898A"/>
              </a:buClr>
              <a:buSzPts val="1600"/>
              <a:buNone/>
              <a:defRPr sz="1600">
                <a:solidFill>
                  <a:srgbClr val="88898A"/>
                </a:solidFill>
              </a:defRPr>
            </a:lvl9pPr>
          </a:lstStyle>
          <a:p>
            <a:endParaRPr/>
          </a:p>
        </p:txBody>
      </p:sp>
      <p:sp>
        <p:nvSpPr>
          <p:cNvPr id="33" name="Google Shape;33;p5"/>
          <p:cNvSpPr txBox="1">
            <a:spLocks noGrp="1"/>
          </p:cNvSpPr>
          <p:nvPr>
            <p:ph type="body" idx="2"/>
          </p:nvPr>
        </p:nvSpPr>
        <p:spPr>
          <a:xfrm>
            <a:off x="-74431" y="3776513"/>
            <a:ext cx="1665288" cy="1489075"/>
          </a:xfrm>
          <a:prstGeom prst="rect">
            <a:avLst/>
          </a:prstGeom>
          <a:noFill/>
          <a:ln>
            <a:noFill/>
          </a:ln>
        </p:spPr>
        <p:txBody>
          <a:bodyPr spcFirstLastPara="1" wrap="square" lIns="91425" tIns="45700" rIns="91425" bIns="45700" anchor="t" anchorCtr="0"/>
          <a:lstStyle>
            <a:lvl1pPr marL="457200" lvl="0" indent="-228600" algn="r">
              <a:lnSpc>
                <a:spcPct val="100000"/>
              </a:lnSpc>
              <a:spcBef>
                <a:spcPts val="1800"/>
              </a:spcBef>
              <a:spcAft>
                <a:spcPts val="0"/>
              </a:spcAft>
              <a:buSzPts val="7600"/>
              <a:buFont typeface="Arial"/>
              <a:buNone/>
              <a:defRPr sz="7600" b="0">
                <a:solidFill>
                  <a:schemeClr val="dk2"/>
                </a:solidFil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 name="Google Shape;34;p5"/>
          <p:cNvCxnSpPr/>
          <p:nvPr/>
        </p:nvCxnSpPr>
        <p:spPr>
          <a:xfrm>
            <a:off x="1552360" y="4691521"/>
            <a:ext cx="0" cy="72000"/>
          </a:xfrm>
          <a:prstGeom prst="straightConnector1">
            <a:avLst/>
          </a:prstGeom>
          <a:noFill/>
          <a:ln w="31750" cap="rnd" cmpd="sng">
            <a:solidFill>
              <a:schemeClr val="accent2"/>
            </a:solidFill>
            <a:prstDash val="solid"/>
            <a:round/>
            <a:headEnd type="none" w="sm" len="sm"/>
            <a:tailEnd type="none" w="sm" len="sm"/>
          </a:ln>
        </p:spPr>
      </p:cxnSp>
      <p:pic>
        <p:nvPicPr>
          <p:cNvPr id="35" name="Google Shape;35;p5"/>
          <p:cNvPicPr preferRelativeResize="0"/>
          <p:nvPr/>
        </p:nvPicPr>
        <p:blipFill rotWithShape="1">
          <a:blip r:embed="rId2">
            <a:alphaModFix/>
          </a:blip>
          <a:srcRect l="69455" t="12186" r="8101" b="66301"/>
          <a:stretch/>
        </p:blipFill>
        <p:spPr>
          <a:xfrm>
            <a:off x="9120518" y="889000"/>
            <a:ext cx="2257425" cy="1352551"/>
          </a:xfrm>
          <a:prstGeom prst="rect">
            <a:avLst/>
          </a:prstGeom>
          <a:noFill/>
          <a:ln>
            <a:noFill/>
          </a:ln>
        </p:spPr>
      </p:pic>
    </p:spTree>
    <p:extLst>
      <p:ext uri="{BB962C8B-B14F-4D97-AF65-F5344CB8AC3E}">
        <p14:creationId xmlns:p14="http://schemas.microsoft.com/office/powerpoint/2010/main" val="291805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d with address">
  <p:cSld name="End with address">
    <p:bg>
      <p:bgPr>
        <a:solidFill>
          <a:schemeClr val="dk2"/>
        </a:solidFill>
        <a:effectLst/>
      </p:bgPr>
    </p:bg>
    <p:spTree>
      <p:nvGrpSpPr>
        <p:cNvPr id="1" name="Shape 54"/>
        <p:cNvGrpSpPr/>
        <p:nvPr/>
      </p:nvGrpSpPr>
      <p:grpSpPr>
        <a:xfrm>
          <a:off x="0" y="0"/>
          <a:ext cx="0" cy="0"/>
          <a:chOff x="0" y="0"/>
          <a:chExt cx="0" cy="0"/>
        </a:xfrm>
      </p:grpSpPr>
      <p:pic>
        <p:nvPicPr>
          <p:cNvPr id="55" name="Google Shape;55;p9"/>
          <p:cNvPicPr preferRelativeResize="0"/>
          <p:nvPr/>
        </p:nvPicPr>
        <p:blipFill rotWithShape="1">
          <a:blip r:embed="rId2">
            <a:alphaModFix/>
          </a:blip>
          <a:srcRect l="29457" t="32673" r="29527" b="26570"/>
          <a:stretch/>
        </p:blipFill>
        <p:spPr>
          <a:xfrm>
            <a:off x="4029740" y="1748009"/>
            <a:ext cx="4125432" cy="2562446"/>
          </a:xfrm>
          <a:prstGeom prst="rect">
            <a:avLst/>
          </a:prstGeom>
          <a:noFill/>
          <a:ln>
            <a:noFill/>
          </a:ln>
        </p:spPr>
      </p:pic>
      <p:grpSp>
        <p:nvGrpSpPr>
          <p:cNvPr id="56" name="Google Shape;56;p9"/>
          <p:cNvGrpSpPr/>
          <p:nvPr/>
        </p:nvGrpSpPr>
        <p:grpSpPr>
          <a:xfrm>
            <a:off x="3698132" y="5272999"/>
            <a:ext cx="4795736" cy="341974"/>
            <a:chOff x="3698132" y="5349199"/>
            <a:chExt cx="4795736" cy="341974"/>
          </a:xfrm>
        </p:grpSpPr>
        <p:sp>
          <p:nvSpPr>
            <p:cNvPr id="57" name="Google Shape;57;p9"/>
            <p:cNvSpPr txBox="1"/>
            <p:nvPr/>
          </p:nvSpPr>
          <p:spPr>
            <a:xfrm>
              <a:off x="3698132" y="5349199"/>
              <a:ext cx="4795736" cy="341974"/>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None/>
              </a:pPr>
              <a:r>
                <a:rPr lang="nl-BE" sz="1100" b="1">
                  <a:solidFill>
                    <a:schemeClr val="lt1"/>
                  </a:solidFill>
                  <a:latin typeface="Verdana"/>
                  <a:ea typeface="Verdana"/>
                  <a:cs typeface="Verdana"/>
                  <a:sym typeface="Verdana"/>
                </a:rPr>
                <a:t>Vrijheidslaan 61    1081 Brussel    T: +32 2 413 00 12</a:t>
              </a:r>
              <a:endParaRPr/>
            </a:p>
          </p:txBody>
        </p:sp>
        <p:cxnSp>
          <p:nvCxnSpPr>
            <p:cNvPr id="58" name="Google Shape;58;p9"/>
            <p:cNvCxnSpPr/>
            <p:nvPr/>
          </p:nvCxnSpPr>
          <p:spPr>
            <a:xfrm>
              <a:off x="5367123" y="5420182"/>
              <a:ext cx="0" cy="72000"/>
            </a:xfrm>
            <a:prstGeom prst="straightConnector1">
              <a:avLst/>
            </a:prstGeom>
            <a:noFill/>
            <a:ln w="31750" cap="rnd" cmpd="sng">
              <a:solidFill>
                <a:schemeClr val="accent2"/>
              </a:solidFill>
              <a:prstDash val="solid"/>
              <a:round/>
              <a:headEnd type="none" w="sm" len="sm"/>
              <a:tailEnd type="none" w="sm" len="sm"/>
            </a:ln>
          </p:spPr>
        </p:cxnSp>
        <p:cxnSp>
          <p:nvCxnSpPr>
            <p:cNvPr id="59" name="Google Shape;59;p9"/>
            <p:cNvCxnSpPr/>
            <p:nvPr/>
          </p:nvCxnSpPr>
          <p:spPr>
            <a:xfrm>
              <a:off x="6595848" y="5420182"/>
              <a:ext cx="0" cy="72000"/>
            </a:xfrm>
            <a:prstGeom prst="straightConnector1">
              <a:avLst/>
            </a:prstGeom>
            <a:noFill/>
            <a:ln w="31750" cap="rnd" cmpd="sng">
              <a:solidFill>
                <a:schemeClr val="accent2"/>
              </a:solidFill>
              <a:prstDash val="solid"/>
              <a:round/>
              <a:headEnd type="none" w="sm" len="sm"/>
              <a:tailEnd type="none" w="sm" len="sm"/>
            </a:ln>
          </p:spPr>
        </p:cxnSp>
      </p:grpSp>
    </p:spTree>
    <p:extLst>
      <p:ext uri="{BB962C8B-B14F-4D97-AF65-F5344CB8AC3E}">
        <p14:creationId xmlns:p14="http://schemas.microsoft.com/office/powerpoint/2010/main" val="1357390201"/>
      </p:ext>
    </p:extLst>
  </p:cSld>
  <p:clrMapOvr>
    <a:masterClrMapping/>
  </p:clrMapOvr>
  <p:extLst>
    <p:ext uri="{DCECCB84-F9BA-43D5-87BE-67443E8EF086}">
      <p15:sldGuideLst xmlns:p15="http://schemas.microsoft.com/office/powerpoint/2012/main">
        <p15:guide id="1" pos="3318">
          <p15:clr>
            <a:srgbClr val="FBAE40"/>
          </p15:clr>
        </p15:guide>
        <p15:guide id="2" pos="4362">
          <p15:clr>
            <a:srgbClr val="FBAE40"/>
          </p15:clr>
        </p15:guide>
        <p15:guide id="3" orient="horz" pos="3498">
          <p15:clr>
            <a:srgbClr val="FBAE40"/>
          </p15:clr>
        </p15:guide>
        <p15:guide id="4" orient="horz" pos="343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199" y="211311"/>
            <a:ext cx="9900000" cy="12240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838200" y="1868400"/>
            <a:ext cx="4752000" cy="43488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800"/>
              </a:spcBef>
              <a:spcAft>
                <a:spcPts val="0"/>
              </a:spcAft>
              <a:buSzPts val="1800"/>
              <a:buChar char="&gt;"/>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body" idx="2"/>
          </p:nvPr>
        </p:nvSpPr>
        <p:spPr>
          <a:xfrm>
            <a:off x="5986199" y="1868400"/>
            <a:ext cx="4752000" cy="4348800"/>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800"/>
              </a:spcBef>
              <a:spcAft>
                <a:spcPts val="0"/>
              </a:spcAft>
              <a:buSzPts val="1800"/>
              <a:buChar char="&gt;"/>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ftr" idx="11"/>
          </p:nvPr>
        </p:nvSpPr>
        <p:spPr>
          <a:xfrm>
            <a:off x="838199" y="6413500"/>
            <a:ext cx="411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7997825" y="64135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extLst>
      <p:ext uri="{BB962C8B-B14F-4D97-AF65-F5344CB8AC3E}">
        <p14:creationId xmlns:p14="http://schemas.microsoft.com/office/powerpoint/2010/main" val="168835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2 text columns">
  <p:cSld name="Title and 2 text columns">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838199" y="211311"/>
            <a:ext cx="8747804" cy="12240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838200" y="3000375"/>
            <a:ext cx="4140000" cy="3216825"/>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800"/>
              </a:spcBef>
              <a:spcAft>
                <a:spcPts val="0"/>
              </a:spcAft>
              <a:buSzPts val="1200"/>
              <a:buFont typeface="Arial"/>
              <a:buNone/>
              <a:defRPr sz="1200" b="0"/>
            </a:lvl1pPr>
            <a:lvl2pPr marL="914400" lvl="1" indent="-304800" algn="l">
              <a:lnSpc>
                <a:spcPct val="120000"/>
              </a:lnSpc>
              <a:spcBef>
                <a:spcPts val="600"/>
              </a:spcBef>
              <a:spcAft>
                <a:spcPts val="0"/>
              </a:spcAft>
              <a:buClr>
                <a:schemeClr val="dk2"/>
              </a:buClr>
              <a:buSzPts val="1200"/>
              <a:buFont typeface="Arial"/>
              <a:buChar char="•"/>
              <a:defRPr sz="1200"/>
            </a:lvl2pPr>
            <a:lvl3pPr marL="1371600" lvl="2" indent="-304800" algn="l">
              <a:lnSpc>
                <a:spcPct val="120000"/>
              </a:lnSpc>
              <a:spcBef>
                <a:spcPts val="600"/>
              </a:spcBef>
              <a:spcAft>
                <a:spcPts val="0"/>
              </a:spcAft>
              <a:buSzPts val="1200"/>
              <a:buChar char="•"/>
              <a:defRPr sz="12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1"/>
          <p:cNvSpPr txBox="1">
            <a:spLocks noGrp="1"/>
          </p:cNvSpPr>
          <p:nvPr>
            <p:ph type="body" idx="2"/>
          </p:nvPr>
        </p:nvSpPr>
        <p:spPr>
          <a:xfrm>
            <a:off x="5446003" y="3000375"/>
            <a:ext cx="4140000" cy="3216825"/>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800"/>
              </a:spcBef>
              <a:spcAft>
                <a:spcPts val="0"/>
              </a:spcAft>
              <a:buSzPts val="1200"/>
              <a:buFont typeface="Arial"/>
              <a:buNone/>
              <a:defRPr sz="1200" b="0"/>
            </a:lvl1pPr>
            <a:lvl2pPr marL="914400" lvl="1" indent="-304800" algn="l">
              <a:lnSpc>
                <a:spcPct val="120000"/>
              </a:lnSpc>
              <a:spcBef>
                <a:spcPts val="600"/>
              </a:spcBef>
              <a:spcAft>
                <a:spcPts val="0"/>
              </a:spcAft>
              <a:buClr>
                <a:schemeClr val="dk2"/>
              </a:buClr>
              <a:buSzPts val="1200"/>
              <a:buFont typeface="Arial"/>
              <a:buChar char="•"/>
              <a:defRPr sz="1200" b="0"/>
            </a:lvl2pPr>
            <a:lvl3pPr marL="1371600" lvl="2" indent="-304800" algn="l">
              <a:lnSpc>
                <a:spcPct val="120000"/>
              </a:lnSpc>
              <a:spcBef>
                <a:spcPts val="600"/>
              </a:spcBef>
              <a:spcAft>
                <a:spcPts val="0"/>
              </a:spcAft>
              <a:buSzPts val="1200"/>
              <a:buChar char="•"/>
              <a:defRPr sz="1200" b="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1"/>
          <p:cNvSpPr txBox="1">
            <a:spLocks noGrp="1"/>
          </p:cNvSpPr>
          <p:nvPr>
            <p:ph type="ftr" idx="11"/>
          </p:nvPr>
        </p:nvSpPr>
        <p:spPr>
          <a:xfrm>
            <a:off x="838199" y="6413500"/>
            <a:ext cx="411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7997825" y="64135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
        <p:nvSpPr>
          <p:cNvPr id="72" name="Google Shape;72;p11"/>
          <p:cNvSpPr txBox="1">
            <a:spLocks noGrp="1"/>
          </p:cNvSpPr>
          <p:nvPr>
            <p:ph type="body" idx="3"/>
          </p:nvPr>
        </p:nvSpPr>
        <p:spPr>
          <a:xfrm>
            <a:off x="838201" y="1574461"/>
            <a:ext cx="8750300" cy="1176536"/>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800"/>
              </a:spcBef>
              <a:spcAft>
                <a:spcPts val="0"/>
              </a:spcAft>
              <a:buSzPts val="1200"/>
              <a:buFont typeface="Arial"/>
              <a:buNone/>
              <a:defRPr sz="1200" b="0" cap="none"/>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11"/>
          <p:cNvPicPr preferRelativeResize="0"/>
          <p:nvPr/>
        </p:nvPicPr>
        <p:blipFill rotWithShape="1">
          <a:blip r:embed="rId2">
            <a:alphaModFix/>
          </a:blip>
          <a:srcRect l="69219" t="12024" r="8053" b="66160"/>
          <a:stretch/>
        </p:blipFill>
        <p:spPr>
          <a:xfrm>
            <a:off x="10662029" y="305136"/>
            <a:ext cx="1116000" cy="669600"/>
          </a:xfrm>
          <a:prstGeom prst="rect">
            <a:avLst/>
          </a:prstGeom>
          <a:noFill/>
          <a:ln>
            <a:noFill/>
          </a:ln>
        </p:spPr>
      </p:pic>
      <p:cxnSp>
        <p:nvCxnSpPr>
          <p:cNvPr id="74" name="Google Shape;74;p11"/>
          <p:cNvCxnSpPr/>
          <p:nvPr/>
        </p:nvCxnSpPr>
        <p:spPr>
          <a:xfrm>
            <a:off x="966790" y="6248888"/>
            <a:ext cx="288000" cy="0"/>
          </a:xfrm>
          <a:prstGeom prst="straightConnector1">
            <a:avLst/>
          </a:prstGeom>
          <a:noFill/>
          <a:ln w="19050" cap="rnd" cmpd="sng">
            <a:solidFill>
              <a:schemeClr val="accent2"/>
            </a:solidFill>
            <a:prstDash val="solid"/>
            <a:round/>
            <a:headEnd type="none" w="sm" len="sm"/>
            <a:tailEnd type="none" w="sm" len="sm"/>
          </a:ln>
        </p:spPr>
      </p:cxnSp>
      <p:cxnSp>
        <p:nvCxnSpPr>
          <p:cNvPr id="75" name="Google Shape;75;p11"/>
          <p:cNvCxnSpPr/>
          <p:nvPr/>
        </p:nvCxnSpPr>
        <p:spPr>
          <a:xfrm>
            <a:off x="966790" y="2750997"/>
            <a:ext cx="288000" cy="0"/>
          </a:xfrm>
          <a:prstGeom prst="straightConnector1">
            <a:avLst/>
          </a:prstGeom>
          <a:noFill/>
          <a:ln w="19050" cap="rnd" cmpd="sng">
            <a:solidFill>
              <a:schemeClr val="accent2"/>
            </a:solidFill>
            <a:prstDash val="solid"/>
            <a:round/>
            <a:headEnd type="none" w="sm" len="sm"/>
            <a:tailEnd type="none" w="sm" len="sm"/>
          </a:ln>
        </p:spPr>
      </p:cxnSp>
    </p:spTree>
    <p:extLst>
      <p:ext uri="{BB962C8B-B14F-4D97-AF65-F5344CB8AC3E}">
        <p14:creationId xmlns:p14="http://schemas.microsoft.com/office/powerpoint/2010/main" val="117276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End">
  <p:cSld name="End">
    <p:bg>
      <p:bgPr>
        <a:solidFill>
          <a:schemeClr val="lt1"/>
        </a:solidFill>
        <a:effectLst/>
      </p:bgPr>
    </p:bg>
    <p:spTree>
      <p:nvGrpSpPr>
        <p:cNvPr id="1" name="Shape 80"/>
        <p:cNvGrpSpPr/>
        <p:nvPr/>
      </p:nvGrpSpPr>
      <p:grpSpPr>
        <a:xfrm>
          <a:off x="0" y="0"/>
          <a:ext cx="0" cy="0"/>
          <a:chOff x="0" y="0"/>
          <a:chExt cx="0" cy="0"/>
        </a:xfrm>
      </p:grpSpPr>
      <p:pic>
        <p:nvPicPr>
          <p:cNvPr id="81" name="Google Shape;81;p13"/>
          <p:cNvPicPr preferRelativeResize="0"/>
          <p:nvPr/>
        </p:nvPicPr>
        <p:blipFill rotWithShape="1">
          <a:blip r:embed="rId2">
            <a:alphaModFix/>
          </a:blip>
          <a:srcRect/>
          <a:stretch/>
        </p:blipFill>
        <p:spPr>
          <a:xfrm>
            <a:off x="1066800" y="252984"/>
            <a:ext cx="10058400" cy="6287254"/>
          </a:xfrm>
          <a:prstGeom prst="rect">
            <a:avLst/>
          </a:prstGeom>
          <a:noFill/>
          <a:ln>
            <a:noFill/>
          </a:ln>
        </p:spPr>
      </p:pic>
    </p:spTree>
    <p:extLst>
      <p:ext uri="{BB962C8B-B14F-4D97-AF65-F5344CB8AC3E}">
        <p14:creationId xmlns:p14="http://schemas.microsoft.com/office/powerpoint/2010/main" val="206299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00A6E4"/>
              </a:clrFrom>
              <a:clrTo>
                <a:srgbClr val="00A6E4">
                  <a:alpha val="0"/>
                </a:srgbClr>
              </a:clrTo>
            </a:clrChange>
            <a:extLst>
              <a:ext uri="{28A0092B-C50C-407E-A947-70E740481C1C}">
                <a14:useLocalDpi xmlns:a14="http://schemas.microsoft.com/office/drawing/2010/main" val="0"/>
              </a:ext>
            </a:extLst>
          </a:blip>
          <a:srcRect l="29457" t="32673" r="29528" b="26570"/>
          <a:stretch/>
        </p:blipFill>
        <p:spPr>
          <a:xfrm>
            <a:off x="4029740" y="2307266"/>
            <a:ext cx="4125432" cy="2562446"/>
          </a:xfrm>
          <a:prstGeom prst="rect">
            <a:avLst/>
          </a:prstGeom>
        </p:spPr>
      </p:pic>
    </p:spTree>
    <p:extLst>
      <p:ext uri="{BB962C8B-B14F-4D97-AF65-F5344CB8AC3E}">
        <p14:creationId xmlns:p14="http://schemas.microsoft.com/office/powerpoint/2010/main" val="358715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199" y="211311"/>
            <a:ext cx="9900000" cy="12240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400"/>
              <a:buFont typeface="Arial"/>
              <a:buNone/>
              <a:defRPr sz="3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199" y="1866900"/>
            <a:ext cx="9900000" cy="4346970"/>
          </a:xfrm>
          <a:prstGeom prst="rect">
            <a:avLst/>
          </a:prstGeom>
          <a:noFill/>
          <a:ln>
            <a:noFill/>
          </a:ln>
        </p:spPr>
        <p:txBody>
          <a:bodyPr spcFirstLastPara="1" wrap="square" lIns="91425" tIns="45700" rIns="91425" bIns="45700" anchor="t" anchorCtr="0"/>
          <a:lstStyle>
            <a:lvl1pPr marL="457200" marR="0" lvl="0" indent="-355600" algn="l" rtl="0">
              <a:lnSpc>
                <a:spcPct val="100000"/>
              </a:lnSpc>
              <a:spcBef>
                <a:spcPts val="1800"/>
              </a:spcBef>
              <a:spcAft>
                <a:spcPts val="0"/>
              </a:spcAft>
              <a:buClr>
                <a:schemeClr val="accent2"/>
              </a:buClr>
              <a:buSzPts val="2000"/>
              <a:buFont typeface="Arial"/>
              <a:buChar char="&gt;"/>
              <a:defRPr sz="2000" b="1"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2" name="Google Shape;12;p1"/>
          <p:cNvSpPr txBox="1">
            <a:spLocks noGrp="1"/>
          </p:cNvSpPr>
          <p:nvPr>
            <p:ph type="ftr" idx="11"/>
          </p:nvPr>
        </p:nvSpPr>
        <p:spPr>
          <a:xfrm>
            <a:off x="838199" y="6413500"/>
            <a:ext cx="411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
          <p:cNvSpPr txBox="1">
            <a:spLocks noGrp="1"/>
          </p:cNvSpPr>
          <p:nvPr>
            <p:ph type="sldNum" idx="12"/>
          </p:nvPr>
        </p:nvSpPr>
        <p:spPr>
          <a:xfrm>
            <a:off x="7997825" y="64135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chemeClr val="dk1"/>
                </a:solidFill>
                <a:latin typeface="Verdana"/>
                <a:ea typeface="Verdana"/>
                <a:cs typeface="Verdana"/>
                <a:sym typeface="Verdana"/>
              </a:defRPr>
            </a:lvl1pPr>
            <a:lvl2pPr marL="0" marR="0" lvl="1" indent="0" algn="r" rtl="0">
              <a:spcBef>
                <a:spcPts val="0"/>
              </a:spcBef>
              <a:buNone/>
              <a:defRPr sz="600" b="0" i="0" u="none" strike="noStrike" cap="none">
                <a:solidFill>
                  <a:schemeClr val="dk1"/>
                </a:solidFill>
                <a:latin typeface="Verdana"/>
                <a:ea typeface="Verdana"/>
                <a:cs typeface="Verdana"/>
                <a:sym typeface="Verdana"/>
              </a:defRPr>
            </a:lvl2pPr>
            <a:lvl3pPr marL="0" marR="0" lvl="2" indent="0" algn="r" rtl="0">
              <a:spcBef>
                <a:spcPts val="0"/>
              </a:spcBef>
              <a:buNone/>
              <a:defRPr sz="600" b="0" i="0" u="none" strike="noStrike" cap="none">
                <a:solidFill>
                  <a:schemeClr val="dk1"/>
                </a:solidFill>
                <a:latin typeface="Verdana"/>
                <a:ea typeface="Verdana"/>
                <a:cs typeface="Verdana"/>
                <a:sym typeface="Verdana"/>
              </a:defRPr>
            </a:lvl3pPr>
            <a:lvl4pPr marL="0" marR="0" lvl="3" indent="0" algn="r" rtl="0">
              <a:spcBef>
                <a:spcPts val="0"/>
              </a:spcBef>
              <a:buNone/>
              <a:defRPr sz="600" b="0" i="0" u="none" strike="noStrike" cap="none">
                <a:solidFill>
                  <a:schemeClr val="dk1"/>
                </a:solidFill>
                <a:latin typeface="Verdana"/>
                <a:ea typeface="Verdana"/>
                <a:cs typeface="Verdana"/>
                <a:sym typeface="Verdana"/>
              </a:defRPr>
            </a:lvl4pPr>
            <a:lvl5pPr marL="0" marR="0" lvl="4" indent="0" algn="r" rtl="0">
              <a:spcBef>
                <a:spcPts val="0"/>
              </a:spcBef>
              <a:buNone/>
              <a:defRPr sz="600" b="0" i="0" u="none" strike="noStrike" cap="none">
                <a:solidFill>
                  <a:schemeClr val="dk1"/>
                </a:solidFill>
                <a:latin typeface="Verdana"/>
                <a:ea typeface="Verdana"/>
                <a:cs typeface="Verdana"/>
                <a:sym typeface="Verdana"/>
              </a:defRPr>
            </a:lvl5pPr>
            <a:lvl6pPr marL="0" marR="0" lvl="5" indent="0" algn="r" rtl="0">
              <a:spcBef>
                <a:spcPts val="0"/>
              </a:spcBef>
              <a:buNone/>
              <a:defRPr sz="600" b="0" i="0" u="none" strike="noStrike" cap="none">
                <a:solidFill>
                  <a:schemeClr val="dk1"/>
                </a:solidFill>
                <a:latin typeface="Verdana"/>
                <a:ea typeface="Verdana"/>
                <a:cs typeface="Verdana"/>
                <a:sym typeface="Verdana"/>
              </a:defRPr>
            </a:lvl6pPr>
            <a:lvl7pPr marL="0" marR="0" lvl="6" indent="0" algn="r" rtl="0">
              <a:spcBef>
                <a:spcPts val="0"/>
              </a:spcBef>
              <a:buNone/>
              <a:defRPr sz="600" b="0" i="0" u="none" strike="noStrike" cap="none">
                <a:solidFill>
                  <a:schemeClr val="dk1"/>
                </a:solidFill>
                <a:latin typeface="Verdana"/>
                <a:ea typeface="Verdana"/>
                <a:cs typeface="Verdana"/>
                <a:sym typeface="Verdana"/>
              </a:defRPr>
            </a:lvl7pPr>
            <a:lvl8pPr marL="0" marR="0" lvl="7" indent="0" algn="r" rtl="0">
              <a:spcBef>
                <a:spcPts val="0"/>
              </a:spcBef>
              <a:buNone/>
              <a:defRPr sz="600" b="0" i="0" u="none" strike="noStrike" cap="none">
                <a:solidFill>
                  <a:schemeClr val="dk1"/>
                </a:solidFill>
                <a:latin typeface="Verdana"/>
                <a:ea typeface="Verdana"/>
                <a:cs typeface="Verdana"/>
                <a:sym typeface="Verdana"/>
              </a:defRPr>
            </a:lvl8pPr>
            <a:lvl9pPr marL="0" marR="0" lvl="8" indent="0" algn="r" rtl="0">
              <a:spcBef>
                <a:spcPts val="0"/>
              </a:spcBef>
              <a:buNone/>
              <a:defRPr sz="6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BE"/>
              <a:t>‹#›</a:t>
            </a:fld>
            <a:endParaRPr/>
          </a:p>
        </p:txBody>
      </p:sp>
      <p:pic>
        <p:nvPicPr>
          <p:cNvPr id="14" name="Google Shape;14;p1"/>
          <p:cNvPicPr preferRelativeResize="0"/>
          <p:nvPr/>
        </p:nvPicPr>
        <p:blipFill rotWithShape="1">
          <a:blip r:embed="rId10">
            <a:alphaModFix/>
          </a:blip>
          <a:srcRect l="69219" t="12024" r="8053" b="66160"/>
          <a:stretch/>
        </p:blipFill>
        <p:spPr>
          <a:xfrm>
            <a:off x="10662029" y="305136"/>
            <a:ext cx="1116000" cy="669600"/>
          </a:xfrm>
          <a:prstGeom prst="rect">
            <a:avLst/>
          </a:prstGeom>
          <a:noFill/>
          <a:ln>
            <a:noFill/>
          </a:ln>
        </p:spPr>
      </p:pic>
      <p:cxnSp>
        <p:nvCxnSpPr>
          <p:cNvPr id="15" name="Google Shape;15;p1"/>
          <p:cNvCxnSpPr/>
          <p:nvPr/>
        </p:nvCxnSpPr>
        <p:spPr>
          <a:xfrm>
            <a:off x="966790" y="6248888"/>
            <a:ext cx="288000" cy="0"/>
          </a:xfrm>
          <a:prstGeom prst="straightConnector1">
            <a:avLst/>
          </a:prstGeom>
          <a:noFill/>
          <a:ln w="19050" cap="rnd" cmpd="sng">
            <a:solidFill>
              <a:schemeClr val="accent2"/>
            </a:solidFill>
            <a:prstDash val="solid"/>
            <a:round/>
            <a:headEnd type="none" w="sm" len="sm"/>
            <a:tailEnd type="none" w="sm" len="sm"/>
          </a:ln>
        </p:spPr>
      </p:cxnSp>
      <p:cxnSp>
        <p:nvCxnSpPr>
          <p:cNvPr id="16" name="Google Shape;16;p1"/>
          <p:cNvCxnSpPr/>
          <p:nvPr/>
        </p:nvCxnSpPr>
        <p:spPr>
          <a:xfrm>
            <a:off x="966790" y="1588947"/>
            <a:ext cx="288000" cy="0"/>
          </a:xfrm>
          <a:prstGeom prst="straightConnector1">
            <a:avLst/>
          </a:prstGeom>
          <a:noFill/>
          <a:ln w="19050" cap="rnd" cmpd="sng">
            <a:solidFill>
              <a:schemeClr val="accent2"/>
            </a:solidFill>
            <a:prstDash val="solid"/>
            <a:round/>
            <a:headEnd type="none" w="sm" len="sm"/>
            <a:tailEnd type="none" w="sm" len="sm"/>
          </a:ln>
        </p:spPr>
      </p:cxnSp>
    </p:spTree>
    <p:extLst>
      <p:ext uri="{BB962C8B-B14F-4D97-AF65-F5344CB8AC3E}">
        <p14:creationId xmlns:p14="http://schemas.microsoft.com/office/powerpoint/2010/main" val="99703135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597">
          <p15:clr>
            <a:srgbClr val="F26B43"/>
          </p15:clr>
        </p15:guide>
        <p15:guide id="3" orient="horz" pos="2160">
          <p15:clr>
            <a:srgbClr val="F26B43"/>
          </p15:clr>
        </p15:guide>
        <p15:guide id="4" orient="horz" pos="1230">
          <p15:clr>
            <a:srgbClr val="F26B43"/>
          </p15:clr>
        </p15:guide>
        <p15:guide id="5" orient="horz" pos="822">
          <p15:clr>
            <a:srgbClr val="F26B43"/>
          </p15:clr>
        </p15:guide>
        <p15:guide id="6" pos="6766">
          <p15:clr>
            <a:srgbClr val="F26B43"/>
          </p15:clr>
        </p15:guide>
        <p15:guide id="7" orient="horz" pos="38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211311"/>
            <a:ext cx="9900000" cy="1224000"/>
          </a:xfrm>
          <a:prstGeom prst="rect">
            <a:avLst/>
          </a:prstGeom>
        </p:spPr>
        <p:txBody>
          <a:bodyPr vert="horz" lIns="91440" tIns="45720" rIns="91440" bIns="45720" rtlCol="0" anchor="b" anchorCtr="0">
            <a:normAutofit/>
          </a:bodyPr>
          <a:lstStyle/>
          <a:p>
            <a:r>
              <a:rPr lang="nl-NL"/>
              <a:t>Klik om stijl te bewerken</a:t>
            </a:r>
            <a:endParaRPr lang="en-US" dirty="0"/>
          </a:p>
        </p:txBody>
      </p:sp>
      <p:sp>
        <p:nvSpPr>
          <p:cNvPr id="3" name="Text Placeholder 2"/>
          <p:cNvSpPr>
            <a:spLocks noGrp="1"/>
          </p:cNvSpPr>
          <p:nvPr>
            <p:ph type="body" idx="1"/>
          </p:nvPr>
        </p:nvSpPr>
        <p:spPr>
          <a:xfrm>
            <a:off x="838199" y="1866900"/>
            <a:ext cx="9900000" cy="43469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199" y="6413500"/>
            <a:ext cx="4114800" cy="365125"/>
          </a:xfrm>
          <a:prstGeom prst="rect">
            <a:avLst/>
          </a:prstGeom>
        </p:spPr>
        <p:txBody>
          <a:bodyPr vert="horz" lIns="91440" tIns="45720" rIns="91440" bIns="45720" rtlCol="0" anchor="ctr"/>
          <a:lstStyle>
            <a:lvl1pPr algn="l">
              <a:defRPr sz="600" cap="all" baseline="0">
                <a:solidFill>
                  <a:schemeClr val="tx1"/>
                </a:solidFill>
              </a:defRPr>
            </a:lvl1pPr>
          </a:lstStyle>
          <a:p>
            <a:r>
              <a:rPr lang="en-US"/>
              <a:t>Presentatietitel</a:t>
            </a:r>
            <a:endParaRPr lang="en-US" dirty="0"/>
          </a:p>
        </p:txBody>
      </p:sp>
      <p:sp>
        <p:nvSpPr>
          <p:cNvPr id="6" name="Slide Number Placeholder 5"/>
          <p:cNvSpPr>
            <a:spLocks noGrp="1"/>
          </p:cNvSpPr>
          <p:nvPr>
            <p:ph type="sldNum" sz="quarter" idx="4"/>
          </p:nvPr>
        </p:nvSpPr>
        <p:spPr>
          <a:xfrm>
            <a:off x="7997825" y="6413500"/>
            <a:ext cx="2743200" cy="365125"/>
          </a:xfrm>
          <a:prstGeom prst="rect">
            <a:avLst/>
          </a:prstGeom>
        </p:spPr>
        <p:txBody>
          <a:bodyPr vert="horz" lIns="91440" tIns="45720" rIns="91440" bIns="45720" rtlCol="0" anchor="ctr"/>
          <a:lstStyle>
            <a:lvl1pPr algn="r">
              <a:defRPr sz="600">
                <a:solidFill>
                  <a:schemeClr val="tx1"/>
                </a:solidFill>
              </a:defRPr>
            </a:lvl1pPr>
          </a:lstStyle>
          <a:p>
            <a:fld id="{A28F975B-8FED-43E0-8303-4FF1D3849CAE}" type="slidenum">
              <a:rPr lang="en-US" smtClean="0"/>
              <a:pPr/>
              <a:t>‹#›</a:t>
            </a:fld>
            <a:endParaRPr lang="en-US"/>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69219" t="12024" r="8054" b="66160"/>
          <a:stretch/>
        </p:blipFill>
        <p:spPr>
          <a:xfrm>
            <a:off x="10662029" y="305136"/>
            <a:ext cx="1116000" cy="669600"/>
          </a:xfrm>
          <a:prstGeom prst="rect">
            <a:avLst/>
          </a:prstGeom>
        </p:spPr>
      </p:pic>
      <p:cxnSp>
        <p:nvCxnSpPr>
          <p:cNvPr id="11" name="Straight Connector 10"/>
          <p:cNvCxnSpPr/>
          <p:nvPr userDrawn="1"/>
        </p:nvCxnSpPr>
        <p:spPr>
          <a:xfrm>
            <a:off x="966790" y="6248888"/>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966790" y="1588947"/>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96254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dt="0"/>
  <p:txStyles>
    <p:titleStyle>
      <a:lvl1pPr algn="l" defTabSz="914400" rtl="0" eaLnBrk="1" latinLnBrk="0" hangingPunct="1">
        <a:lnSpc>
          <a:spcPct val="90000"/>
        </a:lnSpc>
        <a:spcBef>
          <a:spcPct val="0"/>
        </a:spcBef>
        <a:buNone/>
        <a:defRPr sz="3400" b="1" kern="1200" cap="all"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b="1" kern="1200">
          <a:solidFill>
            <a:schemeClr val="tx1"/>
          </a:solidFill>
          <a:latin typeface="+mn-lt"/>
          <a:ea typeface="+mn-ea"/>
          <a:cs typeface="+mn-cs"/>
        </a:defRPr>
      </a:lvl1pPr>
      <a:lvl2pPr marL="449263" indent="-17938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628650" indent="-17938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597">
          <p15:clr>
            <a:srgbClr val="F26B43"/>
          </p15:clr>
        </p15:guide>
        <p15:guide id="4" orient="horz" pos="2160">
          <p15:clr>
            <a:srgbClr val="F26B43"/>
          </p15:clr>
        </p15:guide>
        <p15:guide id="5" orient="horz" pos="1230">
          <p15:clr>
            <a:srgbClr val="F26B43"/>
          </p15:clr>
        </p15:guide>
        <p15:guide id="6" orient="horz" pos="822">
          <p15:clr>
            <a:srgbClr val="F26B43"/>
          </p15:clr>
        </p15:guide>
        <p15:guide id="8" pos="6766">
          <p15:clr>
            <a:srgbClr val="F26B43"/>
          </p15:clr>
        </p15:guide>
        <p15:guide id="9" orient="horz" pos="38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gezondleven.be/projecten/procesbegeleiding-voor-preventie-in-woonzorgcentra/administratie/heropstart-trajecten"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forms/d/e/1FAIpQLSfoOtoih-yzicz2nejfGsXldJi-YgKQYgYfsfG6eqv3rUfuSg/viewfor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demondzorglijn.be/ondersteunende-materialen-voor-de-woonzorgcentra/indicatorentoo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1701209" y="2807880"/>
            <a:ext cx="6813064" cy="1722696"/>
          </a:xfrm>
          <a:prstGeom prst="rect">
            <a:avLst/>
          </a:prstGeom>
          <a:noFill/>
          <a:ln>
            <a:noFill/>
          </a:ln>
        </p:spPr>
        <p:txBody>
          <a:bodyPr spcFirstLastPara="1" wrap="square" lIns="91425" tIns="45700" rIns="91425" bIns="45700" anchor="b" anchorCtr="0">
            <a:noAutofit/>
          </a:bodyPr>
          <a:lstStyle/>
          <a:p>
            <a:r>
              <a:rPr lang="nl-BE" dirty="0"/>
              <a:t>Welkom!</a:t>
            </a:r>
            <a:endParaRPr dirty="0"/>
          </a:p>
        </p:txBody>
      </p:sp>
      <p:sp>
        <p:nvSpPr>
          <p:cNvPr id="110" name="Google Shape;110;p17"/>
          <p:cNvSpPr txBox="1">
            <a:spLocks noGrp="1"/>
          </p:cNvSpPr>
          <p:nvPr>
            <p:ph type="body" idx="1"/>
          </p:nvPr>
        </p:nvSpPr>
        <p:spPr>
          <a:xfrm>
            <a:off x="1701208" y="4530576"/>
            <a:ext cx="8479591" cy="111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nl-BE" dirty="0"/>
              <a:t>Intervisie voor procesbegeleiders mondzorg</a:t>
            </a:r>
          </a:p>
          <a:p>
            <a:pPr marL="0" lvl="0" indent="0" algn="l" rtl="0">
              <a:lnSpc>
                <a:spcPct val="100000"/>
              </a:lnSpc>
              <a:spcBef>
                <a:spcPts val="0"/>
              </a:spcBef>
              <a:spcAft>
                <a:spcPts val="0"/>
              </a:spcAft>
              <a:buSzPts val="1600"/>
              <a:buNone/>
            </a:pPr>
            <a:r>
              <a:rPr lang="nl-BE" dirty="0"/>
              <a:t>28/11/2024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D021-9CE7-F6C3-06B0-F8EFEFA62B40}"/>
              </a:ext>
            </a:extLst>
          </p:cNvPr>
          <p:cNvSpPr>
            <a:spLocks noGrp="1"/>
          </p:cNvSpPr>
          <p:nvPr>
            <p:ph type="title"/>
          </p:nvPr>
        </p:nvSpPr>
        <p:spPr/>
        <p:txBody>
          <a:bodyPr>
            <a:noAutofit/>
          </a:bodyPr>
          <a:lstStyle/>
          <a:p>
            <a:r>
              <a:rPr lang="nl-BE" sz="2400" dirty="0"/>
              <a:t>Wanneer vroegtijdig TRAJECT STOPPEN?</a:t>
            </a:r>
          </a:p>
        </p:txBody>
      </p:sp>
      <p:sp>
        <p:nvSpPr>
          <p:cNvPr id="3" name="Content Placeholder 2">
            <a:extLst>
              <a:ext uri="{FF2B5EF4-FFF2-40B4-BE49-F238E27FC236}">
                <a16:creationId xmlns:a16="http://schemas.microsoft.com/office/drawing/2014/main" id="{9C51A2B7-6346-2E13-0EA2-468695F2C2E3}"/>
              </a:ext>
            </a:extLst>
          </p:cNvPr>
          <p:cNvSpPr>
            <a:spLocks noGrp="1"/>
          </p:cNvSpPr>
          <p:nvPr>
            <p:ph idx="1"/>
          </p:nvPr>
        </p:nvSpPr>
        <p:spPr/>
        <p:txBody>
          <a:bodyPr/>
          <a:lstStyle/>
          <a:p>
            <a:pPr marL="342900" indent="-342900">
              <a:buFont typeface="Symbol" panose="05050102010706020507" pitchFamily="18" charset="2"/>
              <a:buChar char=""/>
            </a:pPr>
            <a:r>
              <a:rPr lang="nl-BE" b="0" dirty="0">
                <a:latin typeface="Calibri" panose="020F0502020204030204" pitchFamily="34" charset="0"/>
                <a:cs typeface="Times New Roman" panose="02020603050405020304" pitchFamily="18" charset="0"/>
              </a:rPr>
              <a:t>Wannee</a:t>
            </a:r>
            <a:r>
              <a:rPr lang="nl-BE" b="0" dirty="0">
                <a:latin typeface="Calibri" panose="020F0502020204030204" pitchFamily="34" charset="0"/>
                <a:ea typeface="Times New Roman" panose="02020603050405020304" pitchFamily="18" charset="0"/>
                <a:cs typeface="Times New Roman" panose="02020603050405020304" pitchFamily="18" charset="0"/>
              </a:rPr>
              <a:t>r het WZC aan meerdere deelnamevoorwaarden niet (meer) voldoet, kan er niet (her)start worden </a:t>
            </a:r>
          </a:p>
          <a:p>
            <a:pPr marL="342900" indent="-342900">
              <a:buFont typeface="Symbol" panose="05050102010706020507" pitchFamily="18" charset="2"/>
              <a:buChar char=""/>
            </a:pPr>
            <a:r>
              <a:rPr lang="nl-BE" sz="2000" b="0" dirty="0">
                <a:effectLst/>
                <a:latin typeface="Calibri" panose="020F0502020204030204" pitchFamily="34" charset="0"/>
                <a:ea typeface="Times New Roman" panose="02020603050405020304" pitchFamily="18" charset="0"/>
                <a:cs typeface="Times New Roman" panose="02020603050405020304" pitchFamily="18" charset="0"/>
              </a:rPr>
              <a:t>Wanneer het WZC aan één deelnamevoorwaarde niet (meer) voldoet, worden er bijkomende acties opgesteld om aan deze voorwaarde tegemoet te komen. Wanneer het WZC er dan niet in slaagt om tegen een haalbare deadline inspanningen te leveren</a:t>
            </a:r>
            <a:endParaRPr lang="nl-BE" dirty="0"/>
          </a:p>
          <a:p>
            <a:pPr marL="0" lvl="0" indent="0">
              <a:buNone/>
            </a:pPr>
            <a:r>
              <a:rPr lang="nl-BE" sz="1800" dirty="0">
                <a:sym typeface="Wingdings" panose="05000000000000000000" pitchFamily="2" charset="2"/>
              </a:rPr>
              <a:t> </a:t>
            </a:r>
            <a:r>
              <a:rPr lang="nl-BE" sz="1800" dirty="0"/>
              <a:t>Signaleren! Ondersteuning vanuit Gezonde Mond mogelijk hierbij!</a:t>
            </a:r>
          </a:p>
        </p:txBody>
      </p:sp>
      <p:sp>
        <p:nvSpPr>
          <p:cNvPr id="5" name="Slide Number Placeholder 4">
            <a:extLst>
              <a:ext uri="{FF2B5EF4-FFF2-40B4-BE49-F238E27FC236}">
                <a16:creationId xmlns:a16="http://schemas.microsoft.com/office/drawing/2014/main" id="{F63F5AEC-AECE-C372-166B-034BF53F4781}"/>
              </a:ext>
            </a:extLst>
          </p:cNvPr>
          <p:cNvSpPr>
            <a:spLocks noGrp="1"/>
          </p:cNvSpPr>
          <p:nvPr>
            <p:ph type="sldNum" sz="quarter" idx="12"/>
          </p:nvPr>
        </p:nvSpPr>
        <p:spPr/>
        <p:txBody>
          <a:bodyPr/>
          <a:lstStyle/>
          <a:p>
            <a:fld id="{A28F975B-8FED-43E0-8303-4FF1D3849CAE}" type="slidenum">
              <a:rPr lang="en-US" smtClean="0"/>
              <a:t>10</a:t>
            </a:fld>
            <a:endParaRPr lang="en-US"/>
          </a:p>
        </p:txBody>
      </p:sp>
      <p:sp>
        <p:nvSpPr>
          <p:cNvPr id="7" name="TextBox 6">
            <a:extLst>
              <a:ext uri="{FF2B5EF4-FFF2-40B4-BE49-F238E27FC236}">
                <a16:creationId xmlns:a16="http://schemas.microsoft.com/office/drawing/2014/main" id="{B59EF7E8-3C00-4D68-E997-FCEDFD3C1483}"/>
              </a:ext>
            </a:extLst>
          </p:cNvPr>
          <p:cNvSpPr txBox="1"/>
          <p:nvPr/>
        </p:nvSpPr>
        <p:spPr>
          <a:xfrm>
            <a:off x="838199" y="5475206"/>
            <a:ext cx="10654146" cy="923330"/>
          </a:xfrm>
          <a:prstGeom prst="rect">
            <a:avLst/>
          </a:prstGeom>
          <a:noFill/>
        </p:spPr>
        <p:txBody>
          <a:bodyPr wrap="square">
            <a:spAutoFit/>
          </a:bodyPr>
          <a:lstStyle/>
          <a:p>
            <a:r>
              <a:rPr lang="nl-BE" sz="1800" dirty="0">
                <a:effectLst/>
                <a:latin typeface="Calibri" panose="020F0502020204030204" pitchFamily="34" charset="0"/>
                <a:ea typeface="Calibri" panose="020F0502020204030204" pitchFamily="34" charset="0"/>
              </a:rPr>
              <a:t>Zie onderaan deze pagina voor procesbegeleiders: </a:t>
            </a:r>
            <a:r>
              <a:rPr lang="nl-BE" sz="1800" u="sng" dirty="0">
                <a:solidFill>
                  <a:srgbClr val="0563C1"/>
                </a:solidFill>
                <a:effectLst/>
                <a:latin typeface="Calibri" panose="020F0502020204030204" pitchFamily="34" charset="0"/>
                <a:ea typeface="Calibri" panose="020F0502020204030204" pitchFamily="34" charset="0"/>
                <a:hlinkClick r:id="rId3"/>
              </a:rPr>
              <a:t>https://www.gezondleven.be/projecten/procesbegeleiding-voor-preventie-in-woonzorgcentra/administratie/heropstart-trajecten</a:t>
            </a:r>
            <a:endParaRPr lang="nl-BE" sz="1800" dirty="0">
              <a:effectLst/>
              <a:latin typeface="Calibri" panose="020F0502020204030204" pitchFamily="34" charset="0"/>
              <a:ea typeface="Calibri" panose="020F0502020204030204" pitchFamily="34" charset="0"/>
            </a:endParaRPr>
          </a:p>
          <a:p>
            <a:r>
              <a:rPr lang="nl-BE"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65858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29360"/>
            <a:ext cx="9900000" cy="1224000"/>
          </a:xfrm>
        </p:spPr>
        <p:txBody>
          <a:bodyPr/>
          <a:lstStyle/>
          <a:p>
            <a:r>
              <a:rPr lang="en-US" dirty="0"/>
              <a:t>Wat is </a:t>
            </a:r>
            <a:r>
              <a:rPr lang="en-US" dirty="0" err="1"/>
              <a:t>nieuw</a:t>
            </a:r>
            <a:r>
              <a:rPr lang="en-US" dirty="0"/>
              <a:t>?</a:t>
            </a:r>
          </a:p>
        </p:txBody>
      </p:sp>
      <p:sp>
        <p:nvSpPr>
          <p:cNvPr id="3" name="Content Placeholder 2"/>
          <p:cNvSpPr>
            <a:spLocks noGrp="1"/>
          </p:cNvSpPr>
          <p:nvPr>
            <p:ph idx="1"/>
          </p:nvPr>
        </p:nvSpPr>
        <p:spPr>
          <a:xfrm>
            <a:off x="838199" y="2102498"/>
            <a:ext cx="7460849" cy="4111372"/>
          </a:xfrm>
        </p:spPr>
        <p:txBody>
          <a:bodyPr>
            <a:normAutofit/>
          </a:bodyPr>
          <a:lstStyle/>
          <a:p>
            <a:r>
              <a:rPr lang="en-US" dirty="0" err="1"/>
              <a:t>Lancering</a:t>
            </a:r>
            <a:r>
              <a:rPr lang="en-US" dirty="0"/>
              <a:t> </a:t>
            </a:r>
            <a:r>
              <a:rPr lang="en-US" dirty="0" err="1"/>
              <a:t>nieuwe</a:t>
            </a:r>
            <a:r>
              <a:rPr lang="en-US" dirty="0"/>
              <a:t> website (</a:t>
            </a:r>
            <a:r>
              <a:rPr lang="en-US" dirty="0" err="1"/>
              <a:t>februari</a:t>
            </a:r>
            <a:r>
              <a:rPr lang="en-US" dirty="0"/>
              <a:t> 2024)</a:t>
            </a:r>
          </a:p>
          <a:p>
            <a:r>
              <a:rPr lang="en-US" dirty="0" err="1"/>
              <a:t>Nieuwe</a:t>
            </a:r>
            <a:r>
              <a:rPr lang="en-US" dirty="0"/>
              <a:t> </a:t>
            </a:r>
            <a:r>
              <a:rPr lang="en-US" dirty="0" err="1"/>
              <a:t>materialen</a:t>
            </a:r>
            <a:r>
              <a:rPr lang="en-US" dirty="0"/>
              <a:t>: </a:t>
            </a:r>
          </a:p>
          <a:p>
            <a:pPr lvl="1"/>
            <a:r>
              <a:rPr lang="en-US" sz="1800" b="0" dirty="0" err="1"/>
              <a:t>poetskaarten</a:t>
            </a:r>
            <a:r>
              <a:rPr lang="en-US" sz="1800" b="0" dirty="0"/>
              <a:t> </a:t>
            </a:r>
            <a:r>
              <a:rPr lang="en-US" sz="1800" b="0" dirty="0" err="1"/>
              <a:t>personaliseren</a:t>
            </a:r>
            <a:r>
              <a:rPr lang="en-US" sz="1800" b="0" dirty="0"/>
              <a:t> via Canva</a:t>
            </a:r>
          </a:p>
          <a:p>
            <a:pPr lvl="1"/>
            <a:r>
              <a:rPr lang="en-US" sz="1800" dirty="0"/>
              <a:t>Factsheet diabetes en mondgezondheid</a:t>
            </a:r>
            <a:endParaRPr lang="en-US" sz="1800" b="0" dirty="0"/>
          </a:p>
          <a:p>
            <a:pPr lvl="1"/>
            <a:r>
              <a:rPr lang="en-US" sz="1800" b="0" dirty="0"/>
              <a:t>brochure mondzorg </a:t>
            </a:r>
            <a:r>
              <a:rPr lang="en-US" sz="1800" b="0" dirty="0" err="1"/>
              <a:t>voor</a:t>
            </a:r>
            <a:r>
              <a:rPr lang="en-US" sz="1800" b="0" dirty="0"/>
              <a:t> </a:t>
            </a:r>
            <a:r>
              <a:rPr lang="en-US" sz="1800" b="0" dirty="0" err="1"/>
              <a:t>ouderen</a:t>
            </a:r>
            <a:r>
              <a:rPr lang="en-US" sz="1800" b="0" dirty="0"/>
              <a:t> (ism. Gerodent Plus)</a:t>
            </a:r>
          </a:p>
          <a:p>
            <a:r>
              <a:rPr lang="en-US" dirty="0" err="1"/>
              <a:t>Opleiding</a:t>
            </a:r>
            <a:r>
              <a:rPr lang="en-US" dirty="0"/>
              <a:t> freelance </a:t>
            </a:r>
            <a:r>
              <a:rPr lang="en-US" dirty="0" err="1"/>
              <a:t>lesgevers</a:t>
            </a:r>
            <a:r>
              <a:rPr lang="en-US" dirty="0"/>
              <a:t> mondgezondheid</a:t>
            </a:r>
          </a:p>
          <a:p>
            <a:pPr marL="0" indent="0">
              <a:buNone/>
            </a:pPr>
            <a:endParaRPr lang="en-US" b="0" dirty="0"/>
          </a:p>
          <a:p>
            <a:endParaRPr lang="en-US" b="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F975B-8FED-43E0-8303-4FF1D3849CAE}" type="slidenum">
              <a:rPr kumimoji="0" lang="en-US" sz="600" b="0" i="0" u="none" strike="noStrike" kern="1200" cap="none" spc="0" normalizeH="0" baseline="0" noProof="0" smtClean="0">
                <a:ln>
                  <a:noFill/>
                </a:ln>
                <a:solidFill>
                  <a:srgbClr val="10182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a:ln>
                <a:noFill/>
              </a:ln>
              <a:solidFill>
                <a:srgbClr val="101820"/>
              </a:solidFill>
              <a:effectLst/>
              <a:uLnTx/>
              <a:uFillTx/>
              <a:latin typeface="Verdana"/>
              <a:ea typeface="+mn-ea"/>
              <a:cs typeface="+mn-cs"/>
            </a:endParaRPr>
          </a:p>
        </p:txBody>
      </p:sp>
      <p:pic>
        <p:nvPicPr>
          <p:cNvPr id="6" name="Picture 5">
            <a:extLst>
              <a:ext uri="{FF2B5EF4-FFF2-40B4-BE49-F238E27FC236}">
                <a16:creationId xmlns:a16="http://schemas.microsoft.com/office/drawing/2014/main" id="{2D0A3451-E2D1-06C1-ADD4-0DC7EC8067C2}"/>
              </a:ext>
            </a:extLst>
          </p:cNvPr>
          <p:cNvPicPr>
            <a:picLocks noChangeAspect="1"/>
          </p:cNvPicPr>
          <p:nvPr/>
        </p:nvPicPr>
        <p:blipFill>
          <a:blip r:embed="rId3"/>
          <a:stretch>
            <a:fillRect/>
          </a:stretch>
        </p:blipFill>
        <p:spPr>
          <a:xfrm>
            <a:off x="9537540" y="2370990"/>
            <a:ext cx="2118242" cy="3006954"/>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20576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29360"/>
            <a:ext cx="9900000" cy="1224000"/>
          </a:xfrm>
        </p:spPr>
        <p:txBody>
          <a:bodyPr/>
          <a:lstStyle/>
          <a:p>
            <a:r>
              <a:rPr lang="en-US" dirty="0"/>
              <a:t>Wat is </a:t>
            </a:r>
            <a:r>
              <a:rPr lang="en-US" dirty="0" err="1"/>
              <a:t>nieuw</a:t>
            </a:r>
            <a:r>
              <a:rPr lang="en-US" dirty="0"/>
              <a:t> </a:t>
            </a:r>
            <a:r>
              <a:rPr lang="en-US" dirty="0" err="1"/>
              <a:t>vanaf</a:t>
            </a:r>
            <a:r>
              <a:rPr lang="en-US" dirty="0"/>
              <a:t> 2025?</a:t>
            </a:r>
          </a:p>
        </p:txBody>
      </p:sp>
      <p:sp>
        <p:nvSpPr>
          <p:cNvPr id="3" name="Content Placeholder 2"/>
          <p:cNvSpPr>
            <a:spLocks noGrp="1"/>
          </p:cNvSpPr>
          <p:nvPr>
            <p:ph idx="1"/>
          </p:nvPr>
        </p:nvSpPr>
        <p:spPr>
          <a:xfrm>
            <a:off x="838199" y="2102498"/>
            <a:ext cx="9900000" cy="4111372"/>
          </a:xfrm>
        </p:spPr>
        <p:txBody>
          <a:bodyPr>
            <a:normAutofit/>
          </a:bodyPr>
          <a:lstStyle/>
          <a:p>
            <a:r>
              <a:rPr lang="en-US" dirty="0" err="1"/>
              <a:t>Integratie</a:t>
            </a:r>
            <a:r>
              <a:rPr lang="en-US" dirty="0"/>
              <a:t> ‘BelRAI Mond en </a:t>
            </a:r>
            <a:r>
              <a:rPr lang="en-US" dirty="0" err="1"/>
              <a:t>tanden</a:t>
            </a:r>
            <a:r>
              <a:rPr lang="en-US" dirty="0"/>
              <a:t>’ in de BelRAI LTCF via het </a:t>
            </a:r>
            <a:r>
              <a:rPr lang="en-US" dirty="0" err="1"/>
              <a:t>digitale</a:t>
            </a:r>
            <a:r>
              <a:rPr lang="en-US" dirty="0"/>
              <a:t> BelRAI platform </a:t>
            </a:r>
          </a:p>
          <a:p>
            <a:pPr marL="0" indent="0">
              <a:buNone/>
            </a:pPr>
            <a:r>
              <a:rPr lang="en-US" b="0" i="1" dirty="0"/>
              <a:t>(</a:t>
            </a:r>
            <a:r>
              <a:rPr lang="en-US" b="0" i="1" dirty="0" err="1"/>
              <a:t>beschikbaar</a:t>
            </a:r>
            <a:r>
              <a:rPr lang="en-US" b="0" i="1" dirty="0"/>
              <a:t> </a:t>
            </a:r>
            <a:r>
              <a:rPr lang="en-US" b="0" i="1" dirty="0" err="1"/>
              <a:t>vanaf</a:t>
            </a:r>
            <a:r>
              <a:rPr lang="en-US" b="0" i="1" dirty="0"/>
              <a:t> </a:t>
            </a:r>
            <a:r>
              <a:rPr lang="en-US" b="0" i="1" dirty="0" err="1"/>
              <a:t>januari</a:t>
            </a:r>
            <a:r>
              <a:rPr lang="en-US" b="0" i="1" dirty="0"/>
              <a:t> 2025, </a:t>
            </a:r>
            <a:r>
              <a:rPr lang="en-US" b="0" i="1" dirty="0" err="1"/>
              <a:t>verplicht</a:t>
            </a:r>
            <a:r>
              <a:rPr lang="en-US" b="0" i="1" dirty="0"/>
              <a:t> </a:t>
            </a:r>
            <a:r>
              <a:rPr lang="en-US" b="0" i="1" dirty="0" err="1"/>
              <a:t>vanaf</a:t>
            </a:r>
            <a:r>
              <a:rPr lang="en-US" b="0" i="1" dirty="0"/>
              <a:t> 31/05/2025 (</a:t>
            </a:r>
            <a:r>
              <a:rPr lang="en-US" b="0" i="1" dirty="0" err="1"/>
              <a:t>voorlopige</a:t>
            </a:r>
            <a:r>
              <a:rPr lang="en-US" b="0" i="1" dirty="0"/>
              <a:t> timing))</a:t>
            </a:r>
          </a:p>
          <a:p>
            <a:r>
              <a:rPr lang="en-US" dirty="0" err="1"/>
              <a:t>Verkorte</a:t>
            </a:r>
            <a:r>
              <a:rPr lang="en-US" dirty="0"/>
              <a:t> </a:t>
            </a:r>
            <a:r>
              <a:rPr lang="en-US" dirty="0" err="1"/>
              <a:t>kennis</a:t>
            </a:r>
            <a:r>
              <a:rPr lang="en-US" dirty="0"/>
              <a:t>- en attitude </a:t>
            </a:r>
            <a:r>
              <a:rPr lang="en-US" dirty="0" err="1"/>
              <a:t>vragenlijst</a:t>
            </a:r>
            <a:r>
              <a:rPr lang="en-US" dirty="0"/>
              <a:t> </a:t>
            </a:r>
          </a:p>
          <a:p>
            <a:pPr marL="0" indent="0">
              <a:buNone/>
            </a:pPr>
            <a:r>
              <a:rPr lang="en-US" b="0" dirty="0"/>
              <a:t>(cave!: </a:t>
            </a:r>
            <a:r>
              <a:rPr lang="en-US" b="0" dirty="0" err="1"/>
              <a:t>bestemd</a:t>
            </a:r>
            <a:r>
              <a:rPr lang="en-US" b="0" dirty="0"/>
              <a:t> </a:t>
            </a:r>
            <a:r>
              <a:rPr lang="en-US" b="0" dirty="0" err="1"/>
              <a:t>voor</a:t>
            </a:r>
            <a:r>
              <a:rPr lang="en-US" b="0" dirty="0"/>
              <a:t> WZC die </a:t>
            </a:r>
            <a:r>
              <a:rPr lang="en-US" b="0" dirty="0" err="1"/>
              <a:t>nog</a:t>
            </a:r>
            <a:r>
              <a:rPr lang="en-US" b="0" dirty="0"/>
              <a:t> </a:t>
            </a:r>
            <a:r>
              <a:rPr lang="en-US" b="0" dirty="0" err="1"/>
              <a:t>moeten</a:t>
            </a:r>
            <a:r>
              <a:rPr lang="en-US" b="0" dirty="0"/>
              <a:t> </a:t>
            </a:r>
            <a:r>
              <a:rPr lang="en-US" b="0" dirty="0" err="1"/>
              <a:t>starten</a:t>
            </a:r>
            <a:r>
              <a:rPr lang="en-US" b="0" dirty="0"/>
              <a:t> met de </a:t>
            </a:r>
            <a:r>
              <a:rPr lang="en-US" b="0" dirty="0" err="1"/>
              <a:t>nulmeting</a:t>
            </a:r>
            <a:r>
              <a:rPr lang="en-US" b="0" dirty="0"/>
              <a:t>). </a:t>
            </a:r>
          </a:p>
          <a:p>
            <a:r>
              <a:rPr lang="en-US" dirty="0" err="1"/>
              <a:t>Formulier</a:t>
            </a:r>
            <a:r>
              <a:rPr lang="en-US" dirty="0"/>
              <a:t> </a:t>
            </a:r>
            <a:r>
              <a:rPr lang="en-US" dirty="0" err="1"/>
              <a:t>voor</a:t>
            </a:r>
            <a:r>
              <a:rPr lang="en-US" dirty="0"/>
              <a:t> </a:t>
            </a:r>
            <a:r>
              <a:rPr lang="en-US" dirty="0" err="1"/>
              <a:t>kwaliteitsbewaking</a:t>
            </a:r>
            <a:r>
              <a:rPr lang="en-US" dirty="0"/>
              <a:t> via online </a:t>
            </a:r>
            <a:r>
              <a:rPr lang="en-US" dirty="0" err="1"/>
              <a:t>formulier</a:t>
            </a:r>
            <a:endParaRPr lang="en-US" dirty="0"/>
          </a:p>
          <a:p>
            <a:pPr marL="0" indent="0">
              <a:buNone/>
            </a:pPr>
            <a:endParaRPr lang="en-US" b="0" dirty="0"/>
          </a:p>
          <a:p>
            <a:endParaRPr lang="en-US" b="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F975B-8FED-43E0-8303-4FF1D3849CAE}" type="slidenum">
              <a:rPr kumimoji="0" lang="en-US" sz="600" b="0" i="0" u="none" strike="noStrike" kern="1200" cap="none" spc="0" normalizeH="0" baseline="0" noProof="0" smtClean="0">
                <a:ln>
                  <a:noFill/>
                </a:ln>
                <a:solidFill>
                  <a:srgbClr val="10182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noProof="0">
              <a:ln>
                <a:noFill/>
              </a:ln>
              <a:solidFill>
                <a:srgbClr val="101820"/>
              </a:solidFill>
              <a:effectLst/>
              <a:uLnTx/>
              <a:uFillTx/>
              <a:latin typeface="Verdana"/>
              <a:ea typeface="+mn-ea"/>
              <a:cs typeface="+mn-cs"/>
            </a:endParaRPr>
          </a:p>
        </p:txBody>
      </p:sp>
    </p:spTree>
    <p:extLst>
      <p:ext uri="{BB962C8B-B14F-4D97-AF65-F5344CB8AC3E}">
        <p14:creationId xmlns:p14="http://schemas.microsoft.com/office/powerpoint/2010/main" val="414121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15A0-9AA0-213E-2F51-F13E9056262F}"/>
              </a:ext>
            </a:extLst>
          </p:cNvPr>
          <p:cNvSpPr>
            <a:spLocks noGrp="1"/>
          </p:cNvSpPr>
          <p:nvPr>
            <p:ph type="title"/>
          </p:nvPr>
        </p:nvSpPr>
        <p:spPr/>
        <p:txBody>
          <a:bodyPr/>
          <a:lstStyle/>
          <a:p>
            <a:r>
              <a:rPr lang="nl-BE" dirty="0"/>
              <a:t>Stap 6: evaluatie</a:t>
            </a:r>
          </a:p>
        </p:txBody>
      </p:sp>
      <p:sp>
        <p:nvSpPr>
          <p:cNvPr id="3" name="Content Placeholder 2">
            <a:extLst>
              <a:ext uri="{FF2B5EF4-FFF2-40B4-BE49-F238E27FC236}">
                <a16:creationId xmlns:a16="http://schemas.microsoft.com/office/drawing/2014/main" id="{88C84D46-16F4-E60E-AC37-D8B98FDD6E59}"/>
              </a:ext>
            </a:extLst>
          </p:cNvPr>
          <p:cNvSpPr>
            <a:spLocks noGrp="1"/>
          </p:cNvSpPr>
          <p:nvPr>
            <p:ph idx="1"/>
          </p:nvPr>
        </p:nvSpPr>
        <p:spPr/>
        <p:txBody>
          <a:bodyPr>
            <a:normAutofit lnSpcReduction="10000"/>
          </a:bodyPr>
          <a:lstStyle/>
          <a:p>
            <a:pPr marL="0" indent="0">
              <a:buNone/>
            </a:pPr>
            <a:r>
              <a:rPr lang="nl-BE" dirty="0">
                <a:solidFill>
                  <a:srgbClr val="212529"/>
                </a:solidFill>
                <a:latin typeface="bryant"/>
              </a:rPr>
              <a:t>Wanneer?</a:t>
            </a:r>
            <a:r>
              <a:rPr lang="nl-BE" b="0" dirty="0">
                <a:solidFill>
                  <a:srgbClr val="212529"/>
                </a:solidFill>
                <a:latin typeface="bryant"/>
              </a:rPr>
              <a:t> </a:t>
            </a:r>
            <a:r>
              <a:rPr lang="nl-BE" b="0" dirty="0" err="1">
                <a:solidFill>
                  <a:srgbClr val="212529"/>
                </a:solidFill>
                <a:latin typeface="bryant"/>
              </a:rPr>
              <a:t>Één</a:t>
            </a:r>
            <a:r>
              <a:rPr lang="nl-BE" b="0" dirty="0">
                <a:solidFill>
                  <a:srgbClr val="212529"/>
                </a:solidFill>
                <a:latin typeface="bryant"/>
              </a:rPr>
              <a:t> jaar na de start van de acties (stap 5) of -+2 jaar na de start van het traject.</a:t>
            </a:r>
          </a:p>
          <a:p>
            <a:pPr marL="0" indent="0">
              <a:buNone/>
            </a:pPr>
            <a:r>
              <a:rPr lang="nl-BE" dirty="0">
                <a:solidFill>
                  <a:srgbClr val="212529"/>
                </a:solidFill>
                <a:latin typeface="bryant"/>
              </a:rPr>
              <a:t>Wat?</a:t>
            </a:r>
          </a:p>
          <a:p>
            <a:pPr marL="457200" indent="-457200">
              <a:buFont typeface="+mj-lt"/>
              <a:buAutoNum type="arabicPeriod"/>
            </a:pPr>
            <a:r>
              <a:rPr lang="nl-BE" b="0" dirty="0">
                <a:solidFill>
                  <a:srgbClr val="212529"/>
                </a:solidFill>
                <a:latin typeface="bryant"/>
              </a:rPr>
              <a:t>Evaluatie indicatoren (T1)</a:t>
            </a:r>
          </a:p>
          <a:p>
            <a:pPr marL="669925" lvl="1" indent="-400050">
              <a:buFont typeface="+mj-lt"/>
              <a:buAutoNum type="romanUcPeriod"/>
            </a:pPr>
            <a:r>
              <a:rPr lang="nl-BE" b="0" i="0" dirty="0">
                <a:solidFill>
                  <a:srgbClr val="333333"/>
                </a:solidFill>
                <a:effectLst/>
                <a:latin typeface="bryant"/>
              </a:rPr>
              <a:t>peiling attitude en kennis via online </a:t>
            </a:r>
            <a:r>
              <a:rPr lang="nl-BE" b="0" i="0" u="sng" dirty="0">
                <a:solidFill>
                  <a:srgbClr val="00A3E2"/>
                </a:solidFill>
                <a:effectLst/>
                <a:latin typeface="bryant"/>
                <a:hlinkClick r:id="rId3"/>
              </a:rPr>
              <a:t>kennis- en attitudevragenlijst</a:t>
            </a:r>
            <a:endParaRPr lang="nl-BE" b="0" i="0" dirty="0">
              <a:solidFill>
                <a:srgbClr val="333333"/>
              </a:solidFill>
              <a:effectLst/>
              <a:latin typeface="bryant"/>
            </a:endParaRPr>
          </a:p>
          <a:p>
            <a:pPr marL="669925" lvl="1" indent="-400050">
              <a:buFont typeface="+mj-lt"/>
              <a:buAutoNum type="romanUcPeriod"/>
            </a:pPr>
            <a:r>
              <a:rPr lang="nl-BE" b="0" i="0" dirty="0">
                <a:solidFill>
                  <a:srgbClr val="333333"/>
                </a:solidFill>
                <a:effectLst/>
                <a:latin typeface="bryant"/>
              </a:rPr>
              <a:t>peiling andere (kwaliteits-)indicatoren (bv. aantal bewoners met een vaste huistandarts) via </a:t>
            </a:r>
            <a:r>
              <a:rPr lang="nl-BE" b="0" i="0" u="sng" dirty="0">
                <a:solidFill>
                  <a:srgbClr val="00A3E2"/>
                </a:solidFill>
                <a:effectLst/>
                <a:latin typeface="bryant"/>
                <a:hlinkClick r:id="rId4"/>
              </a:rPr>
              <a:t>indicatorentool mondzorg</a:t>
            </a:r>
            <a:endParaRPr lang="nl-BE" b="0" dirty="0">
              <a:solidFill>
                <a:srgbClr val="212529"/>
              </a:solidFill>
              <a:latin typeface="bryant"/>
            </a:endParaRPr>
          </a:p>
          <a:p>
            <a:pPr marL="457200" indent="-457200">
              <a:buFont typeface="+mj-lt"/>
              <a:buAutoNum type="arabicPeriod"/>
            </a:pPr>
            <a:r>
              <a:rPr lang="nl-BE" b="0" i="0" dirty="0">
                <a:solidFill>
                  <a:srgbClr val="212529"/>
                </a:solidFill>
                <a:effectLst/>
                <a:latin typeface="bryant"/>
              </a:rPr>
              <a:t>Evaluatie dagelijkse uitvoering</a:t>
            </a:r>
          </a:p>
          <a:p>
            <a:pPr marL="457200" indent="-457200">
              <a:buFont typeface="+mj-lt"/>
              <a:buAutoNum type="arabicPeriod"/>
            </a:pPr>
            <a:r>
              <a:rPr lang="nl-BE" b="0" dirty="0">
                <a:solidFill>
                  <a:srgbClr val="212529"/>
                </a:solidFill>
                <a:latin typeface="bryant"/>
              </a:rPr>
              <a:t>Bijsturing actieplan</a:t>
            </a:r>
          </a:p>
          <a:p>
            <a:pPr marL="0" indent="0">
              <a:buNone/>
            </a:pPr>
            <a:r>
              <a:rPr lang="nl-BE" dirty="0">
                <a:solidFill>
                  <a:srgbClr val="212529"/>
                </a:solidFill>
                <a:latin typeface="bryant"/>
              </a:rPr>
              <a:t>=&gt; eindverslag: sjabloon beschikbaar!</a:t>
            </a:r>
            <a:endParaRPr lang="nl-BE" dirty="0"/>
          </a:p>
        </p:txBody>
      </p:sp>
      <p:sp>
        <p:nvSpPr>
          <p:cNvPr id="4" name="Footer Placeholder 3">
            <a:extLst>
              <a:ext uri="{FF2B5EF4-FFF2-40B4-BE49-F238E27FC236}">
                <a16:creationId xmlns:a16="http://schemas.microsoft.com/office/drawing/2014/main" id="{DE2DC341-FF94-A409-AB8F-C9E94DE65C9A}"/>
              </a:ext>
            </a:extLst>
          </p:cNvPr>
          <p:cNvSpPr>
            <a:spLocks noGrp="1"/>
          </p:cNvSpPr>
          <p:nvPr>
            <p:ph type="ftr" sz="quarter" idx="11"/>
          </p:nvPr>
        </p:nvSpPr>
        <p:spPr/>
        <p:txBody>
          <a:bodyPr/>
          <a:lstStyle/>
          <a:p>
            <a:r>
              <a:rPr lang="en-US"/>
              <a:t>Presentatietitel</a:t>
            </a:r>
          </a:p>
        </p:txBody>
      </p:sp>
      <p:sp>
        <p:nvSpPr>
          <p:cNvPr id="5" name="Slide Number Placeholder 4">
            <a:extLst>
              <a:ext uri="{FF2B5EF4-FFF2-40B4-BE49-F238E27FC236}">
                <a16:creationId xmlns:a16="http://schemas.microsoft.com/office/drawing/2014/main" id="{10AFC52C-C350-B517-D2C6-CB0CE49479A5}"/>
              </a:ext>
            </a:extLst>
          </p:cNvPr>
          <p:cNvSpPr>
            <a:spLocks noGrp="1"/>
          </p:cNvSpPr>
          <p:nvPr>
            <p:ph type="sldNum" sz="quarter" idx="12"/>
          </p:nvPr>
        </p:nvSpPr>
        <p:spPr/>
        <p:txBody>
          <a:bodyPr/>
          <a:lstStyle/>
          <a:p>
            <a:fld id="{A28F975B-8FED-43E0-8303-4FF1D3849CAE}" type="slidenum">
              <a:rPr lang="en-US" smtClean="0"/>
              <a:t>13</a:t>
            </a:fld>
            <a:endParaRPr lang="en-US"/>
          </a:p>
        </p:txBody>
      </p:sp>
      <p:sp>
        <p:nvSpPr>
          <p:cNvPr id="6" name="Text Placeholder 5">
            <a:extLst>
              <a:ext uri="{FF2B5EF4-FFF2-40B4-BE49-F238E27FC236}">
                <a16:creationId xmlns:a16="http://schemas.microsoft.com/office/drawing/2014/main" id="{ABFB2BFD-A7E1-06E4-BCAC-3247195F7FAF}"/>
              </a:ext>
            </a:extLst>
          </p:cNvPr>
          <p:cNvSpPr>
            <a:spLocks noGrp="1"/>
          </p:cNvSpPr>
          <p:nvPr>
            <p:ph type="body" sz="quarter" idx="13"/>
          </p:nvPr>
        </p:nvSpPr>
        <p:spPr/>
        <p:txBody>
          <a:bodyPr/>
          <a:lstStyle/>
          <a:p>
            <a:r>
              <a:rPr lang="nl-BE" dirty="0"/>
              <a:t>Stappenplan voor de procesbegeleider</a:t>
            </a:r>
          </a:p>
        </p:txBody>
      </p:sp>
    </p:spTree>
    <p:extLst>
      <p:ext uri="{BB962C8B-B14F-4D97-AF65-F5344CB8AC3E}">
        <p14:creationId xmlns:p14="http://schemas.microsoft.com/office/powerpoint/2010/main" val="357833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15A0-9AA0-213E-2F51-F13E9056262F}"/>
              </a:ext>
            </a:extLst>
          </p:cNvPr>
          <p:cNvSpPr>
            <a:spLocks noGrp="1"/>
          </p:cNvSpPr>
          <p:nvPr>
            <p:ph type="title"/>
          </p:nvPr>
        </p:nvSpPr>
        <p:spPr/>
        <p:txBody>
          <a:bodyPr/>
          <a:lstStyle/>
          <a:p>
            <a:r>
              <a:rPr lang="nl-BE" dirty="0"/>
              <a:t>Stap 7: verankering</a:t>
            </a:r>
          </a:p>
        </p:txBody>
      </p:sp>
      <p:sp>
        <p:nvSpPr>
          <p:cNvPr id="3" name="Content Placeholder 2">
            <a:extLst>
              <a:ext uri="{FF2B5EF4-FFF2-40B4-BE49-F238E27FC236}">
                <a16:creationId xmlns:a16="http://schemas.microsoft.com/office/drawing/2014/main" id="{88C84D46-16F4-E60E-AC37-D8B98FDD6E59}"/>
              </a:ext>
            </a:extLst>
          </p:cNvPr>
          <p:cNvSpPr>
            <a:spLocks noGrp="1"/>
          </p:cNvSpPr>
          <p:nvPr>
            <p:ph idx="1"/>
          </p:nvPr>
        </p:nvSpPr>
        <p:spPr/>
        <p:txBody>
          <a:bodyPr/>
          <a:lstStyle/>
          <a:p>
            <a:r>
              <a:rPr lang="nl-BE" b="0" dirty="0"/>
              <a:t>Evaluatie/planning indicatoren T2</a:t>
            </a:r>
          </a:p>
          <a:p>
            <a:r>
              <a:rPr lang="nl-BE" b="0" dirty="0"/>
              <a:t>Het overdragen van resterende taken naar de mondzorgcoördinator (of de nieuwe aangestelde mondhygiënist).</a:t>
            </a:r>
          </a:p>
          <a:p>
            <a:r>
              <a:rPr lang="nl-BE" b="0" dirty="0"/>
              <a:t>(Kwaliteitsverslag)</a:t>
            </a:r>
          </a:p>
          <a:p>
            <a:r>
              <a:rPr lang="nl-BE" b="0" dirty="0"/>
              <a:t>Duurzaamheidschecklist:</a:t>
            </a:r>
          </a:p>
          <a:p>
            <a:pPr marL="0" indent="0">
              <a:buNone/>
            </a:pPr>
            <a:endParaRPr lang="nl-BE" b="0" dirty="0"/>
          </a:p>
        </p:txBody>
      </p:sp>
      <p:sp>
        <p:nvSpPr>
          <p:cNvPr id="5" name="Slide Number Placeholder 4">
            <a:extLst>
              <a:ext uri="{FF2B5EF4-FFF2-40B4-BE49-F238E27FC236}">
                <a16:creationId xmlns:a16="http://schemas.microsoft.com/office/drawing/2014/main" id="{10AFC52C-C350-B517-D2C6-CB0CE49479A5}"/>
              </a:ext>
            </a:extLst>
          </p:cNvPr>
          <p:cNvSpPr>
            <a:spLocks noGrp="1"/>
          </p:cNvSpPr>
          <p:nvPr>
            <p:ph type="sldNum" sz="quarter" idx="12"/>
          </p:nvPr>
        </p:nvSpPr>
        <p:spPr/>
        <p:txBody>
          <a:bodyPr/>
          <a:lstStyle/>
          <a:p>
            <a:fld id="{A28F975B-8FED-43E0-8303-4FF1D3849CAE}" type="slidenum">
              <a:rPr lang="en-US" smtClean="0"/>
              <a:t>14</a:t>
            </a:fld>
            <a:endParaRPr lang="en-US"/>
          </a:p>
        </p:txBody>
      </p:sp>
      <p:sp>
        <p:nvSpPr>
          <p:cNvPr id="6" name="Text Placeholder 5">
            <a:extLst>
              <a:ext uri="{FF2B5EF4-FFF2-40B4-BE49-F238E27FC236}">
                <a16:creationId xmlns:a16="http://schemas.microsoft.com/office/drawing/2014/main" id="{ABFB2BFD-A7E1-06E4-BCAC-3247195F7FAF}"/>
              </a:ext>
            </a:extLst>
          </p:cNvPr>
          <p:cNvSpPr>
            <a:spLocks noGrp="1"/>
          </p:cNvSpPr>
          <p:nvPr>
            <p:ph type="body" sz="quarter" idx="13"/>
          </p:nvPr>
        </p:nvSpPr>
        <p:spPr/>
        <p:txBody>
          <a:bodyPr/>
          <a:lstStyle/>
          <a:p>
            <a:r>
              <a:rPr lang="nl-BE" dirty="0"/>
              <a:t>Stappenplan voor de procesbegeleider</a:t>
            </a:r>
          </a:p>
        </p:txBody>
      </p:sp>
      <p:pic>
        <p:nvPicPr>
          <p:cNvPr id="8" name="Picture 7">
            <a:extLst>
              <a:ext uri="{FF2B5EF4-FFF2-40B4-BE49-F238E27FC236}">
                <a16:creationId xmlns:a16="http://schemas.microsoft.com/office/drawing/2014/main" id="{C6B464A0-21C6-7733-8B12-065B68F64B9B}"/>
              </a:ext>
            </a:extLst>
          </p:cNvPr>
          <p:cNvPicPr>
            <a:picLocks noChangeAspect="1"/>
          </p:cNvPicPr>
          <p:nvPr/>
        </p:nvPicPr>
        <p:blipFill>
          <a:blip r:embed="rId3"/>
          <a:stretch>
            <a:fillRect/>
          </a:stretch>
        </p:blipFill>
        <p:spPr>
          <a:xfrm>
            <a:off x="4981936" y="3560340"/>
            <a:ext cx="7012909" cy="3297660"/>
          </a:xfrm>
          <a:prstGeom prst="rect">
            <a:avLst/>
          </a:prstGeom>
        </p:spPr>
      </p:pic>
    </p:spTree>
    <p:extLst>
      <p:ext uri="{BB962C8B-B14F-4D97-AF65-F5344CB8AC3E}">
        <p14:creationId xmlns:p14="http://schemas.microsoft.com/office/powerpoint/2010/main" val="262620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15A0-9AA0-213E-2F51-F13E9056262F}"/>
              </a:ext>
            </a:extLst>
          </p:cNvPr>
          <p:cNvSpPr>
            <a:spLocks noGrp="1"/>
          </p:cNvSpPr>
          <p:nvPr>
            <p:ph type="title"/>
          </p:nvPr>
        </p:nvSpPr>
        <p:spPr/>
        <p:txBody>
          <a:bodyPr/>
          <a:lstStyle/>
          <a:p>
            <a:r>
              <a:rPr lang="nl-BE" dirty="0"/>
              <a:t>Stap 7: verankering</a:t>
            </a:r>
          </a:p>
        </p:txBody>
      </p:sp>
      <p:sp>
        <p:nvSpPr>
          <p:cNvPr id="3" name="Content Placeholder 2">
            <a:extLst>
              <a:ext uri="{FF2B5EF4-FFF2-40B4-BE49-F238E27FC236}">
                <a16:creationId xmlns:a16="http://schemas.microsoft.com/office/drawing/2014/main" id="{88C84D46-16F4-E60E-AC37-D8B98FDD6E59}"/>
              </a:ext>
            </a:extLst>
          </p:cNvPr>
          <p:cNvSpPr>
            <a:spLocks noGrp="1"/>
          </p:cNvSpPr>
          <p:nvPr>
            <p:ph idx="1"/>
          </p:nvPr>
        </p:nvSpPr>
        <p:spPr/>
        <p:txBody>
          <a:bodyPr/>
          <a:lstStyle/>
          <a:p>
            <a:r>
              <a:rPr lang="nl-BE" dirty="0"/>
              <a:t>&lt;12 maanden </a:t>
            </a:r>
            <a:r>
              <a:rPr lang="nl-BE" b="0" dirty="0"/>
              <a:t>na laatste contactmoment: (heropfrissings-) opleiding </a:t>
            </a:r>
            <a:r>
              <a:rPr lang="nl-BE" dirty="0"/>
              <a:t>als procesbegeleider</a:t>
            </a:r>
            <a:r>
              <a:rPr lang="nl-BE" b="0" dirty="0"/>
              <a:t> mogelijk</a:t>
            </a:r>
          </a:p>
          <a:p>
            <a:pPr marL="506413" lvl="1" indent="-285750">
              <a:buFont typeface="Wingdings" panose="05000000000000000000" pitchFamily="2" charset="2"/>
              <a:buChar char="à"/>
            </a:pPr>
            <a:r>
              <a:rPr lang="nl-BE" dirty="0">
                <a:sym typeface="Wingdings" panose="05000000000000000000" pitchFamily="2" charset="2"/>
              </a:rPr>
              <a:t>I</a:t>
            </a:r>
            <a:r>
              <a:rPr lang="nl-BE" b="0" dirty="0">
                <a:sym typeface="Wingdings" panose="05000000000000000000" pitchFamily="2" charset="2"/>
              </a:rPr>
              <a:t>n het kader van het bijsturen </a:t>
            </a:r>
            <a:r>
              <a:rPr lang="nl-BE" dirty="0">
                <a:sym typeface="Wingdings" panose="05000000000000000000" pitchFamily="2" charset="2"/>
              </a:rPr>
              <a:t>van het actieplan tijdens de </a:t>
            </a:r>
            <a:r>
              <a:rPr lang="nl-BE" b="0" dirty="0">
                <a:sym typeface="Wingdings" panose="05000000000000000000" pitchFamily="2" charset="2"/>
              </a:rPr>
              <a:t>afronding</a:t>
            </a:r>
          </a:p>
          <a:p>
            <a:pPr marL="506413" lvl="1" indent="-285750">
              <a:buFont typeface="Wingdings" panose="05000000000000000000" pitchFamily="2" charset="2"/>
              <a:buChar char="à"/>
            </a:pPr>
            <a:r>
              <a:rPr lang="nl-BE" dirty="0">
                <a:sym typeface="Wingdings" panose="05000000000000000000" pitchFamily="2" charset="2"/>
              </a:rPr>
              <a:t>Mits </a:t>
            </a:r>
            <a:r>
              <a:rPr lang="nl-BE" b="0" dirty="0">
                <a:sym typeface="Wingdings" panose="05000000000000000000" pitchFamily="2" charset="2"/>
              </a:rPr>
              <a:t>er nog voldoende procesbegeleidingsuren van de max.65 uren resteren.</a:t>
            </a:r>
            <a:endParaRPr lang="nl-BE" b="0" dirty="0"/>
          </a:p>
          <a:p>
            <a:r>
              <a:rPr lang="nl-BE" dirty="0"/>
              <a:t>&gt;12 maanden </a:t>
            </a:r>
            <a:r>
              <a:rPr lang="nl-BE" b="0" dirty="0"/>
              <a:t>na laatste contactmoment: (heropfrissings-)opleiding </a:t>
            </a:r>
            <a:r>
              <a:rPr lang="nl-BE" dirty="0"/>
              <a:t>als freelancer </a:t>
            </a:r>
            <a:r>
              <a:rPr lang="nl-BE" b="0" dirty="0"/>
              <a:t>mogelijk</a:t>
            </a:r>
          </a:p>
        </p:txBody>
      </p:sp>
      <p:sp>
        <p:nvSpPr>
          <p:cNvPr id="4" name="Footer Placeholder 3">
            <a:extLst>
              <a:ext uri="{FF2B5EF4-FFF2-40B4-BE49-F238E27FC236}">
                <a16:creationId xmlns:a16="http://schemas.microsoft.com/office/drawing/2014/main" id="{DE2DC341-FF94-A409-AB8F-C9E94DE65C9A}"/>
              </a:ext>
            </a:extLst>
          </p:cNvPr>
          <p:cNvSpPr>
            <a:spLocks noGrp="1"/>
          </p:cNvSpPr>
          <p:nvPr>
            <p:ph type="ftr" sz="quarter" idx="11"/>
          </p:nvPr>
        </p:nvSpPr>
        <p:spPr/>
        <p:txBody>
          <a:bodyPr/>
          <a:lstStyle/>
          <a:p>
            <a:r>
              <a:rPr lang="en-US"/>
              <a:t>Presentatietitel</a:t>
            </a:r>
          </a:p>
        </p:txBody>
      </p:sp>
      <p:sp>
        <p:nvSpPr>
          <p:cNvPr id="5" name="Slide Number Placeholder 4">
            <a:extLst>
              <a:ext uri="{FF2B5EF4-FFF2-40B4-BE49-F238E27FC236}">
                <a16:creationId xmlns:a16="http://schemas.microsoft.com/office/drawing/2014/main" id="{10AFC52C-C350-B517-D2C6-CB0CE49479A5}"/>
              </a:ext>
            </a:extLst>
          </p:cNvPr>
          <p:cNvSpPr>
            <a:spLocks noGrp="1"/>
          </p:cNvSpPr>
          <p:nvPr>
            <p:ph type="sldNum" sz="quarter" idx="12"/>
          </p:nvPr>
        </p:nvSpPr>
        <p:spPr/>
        <p:txBody>
          <a:bodyPr/>
          <a:lstStyle/>
          <a:p>
            <a:fld id="{A28F975B-8FED-43E0-8303-4FF1D3849CAE}" type="slidenum">
              <a:rPr lang="en-US" smtClean="0"/>
              <a:t>15</a:t>
            </a:fld>
            <a:endParaRPr lang="en-US"/>
          </a:p>
        </p:txBody>
      </p:sp>
      <p:sp>
        <p:nvSpPr>
          <p:cNvPr id="6" name="Text Placeholder 5">
            <a:extLst>
              <a:ext uri="{FF2B5EF4-FFF2-40B4-BE49-F238E27FC236}">
                <a16:creationId xmlns:a16="http://schemas.microsoft.com/office/drawing/2014/main" id="{ABFB2BFD-A7E1-06E4-BCAC-3247195F7FAF}"/>
              </a:ext>
            </a:extLst>
          </p:cNvPr>
          <p:cNvSpPr>
            <a:spLocks noGrp="1"/>
          </p:cNvSpPr>
          <p:nvPr>
            <p:ph type="body" sz="quarter" idx="13"/>
          </p:nvPr>
        </p:nvSpPr>
        <p:spPr/>
        <p:txBody>
          <a:bodyPr/>
          <a:lstStyle/>
          <a:p>
            <a:r>
              <a:rPr lang="nl-BE" dirty="0"/>
              <a:t>Continuering na afgerond traject</a:t>
            </a:r>
          </a:p>
        </p:txBody>
      </p:sp>
    </p:spTree>
    <p:extLst>
      <p:ext uri="{BB962C8B-B14F-4D97-AF65-F5344CB8AC3E}">
        <p14:creationId xmlns:p14="http://schemas.microsoft.com/office/powerpoint/2010/main" val="354779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15A0-9AA0-213E-2F51-F13E9056262F}"/>
              </a:ext>
            </a:extLst>
          </p:cNvPr>
          <p:cNvSpPr>
            <a:spLocks noGrp="1"/>
          </p:cNvSpPr>
          <p:nvPr>
            <p:ph type="title"/>
          </p:nvPr>
        </p:nvSpPr>
        <p:spPr/>
        <p:txBody>
          <a:bodyPr/>
          <a:lstStyle/>
          <a:p>
            <a:r>
              <a:rPr lang="nl-BE" dirty="0"/>
              <a:t>Stap 7: verankering</a:t>
            </a:r>
          </a:p>
        </p:txBody>
      </p:sp>
      <p:sp>
        <p:nvSpPr>
          <p:cNvPr id="3" name="Content Placeholder 2">
            <a:extLst>
              <a:ext uri="{FF2B5EF4-FFF2-40B4-BE49-F238E27FC236}">
                <a16:creationId xmlns:a16="http://schemas.microsoft.com/office/drawing/2014/main" id="{88C84D46-16F4-E60E-AC37-D8B98FDD6E59}"/>
              </a:ext>
            </a:extLst>
          </p:cNvPr>
          <p:cNvSpPr>
            <a:spLocks noGrp="1"/>
          </p:cNvSpPr>
          <p:nvPr>
            <p:ph idx="1"/>
          </p:nvPr>
        </p:nvSpPr>
        <p:spPr/>
        <p:txBody>
          <a:bodyPr/>
          <a:lstStyle/>
          <a:p>
            <a:r>
              <a:rPr lang="nl-BE" b="0" dirty="0"/>
              <a:t>De rol van de mondhygiënist!</a:t>
            </a:r>
          </a:p>
          <a:p>
            <a:r>
              <a:rPr lang="nl-BE" b="0" dirty="0"/>
              <a:t>Bij vragen rond vacature/functie omschrijving </a:t>
            </a:r>
            <a:r>
              <a:rPr lang="nl-BE" b="0" dirty="0">
                <a:sym typeface="Wingdings" panose="05000000000000000000" pitchFamily="2" charset="2"/>
              </a:rPr>
              <a:t> BBM</a:t>
            </a:r>
          </a:p>
          <a:p>
            <a:r>
              <a:rPr lang="nl-BE" b="0" dirty="0"/>
              <a:t>2021: WZC konden een mondhygiënist in dienst nemen als reactiveringspersoneel</a:t>
            </a:r>
          </a:p>
          <a:p>
            <a:r>
              <a:rPr lang="nl-BE" b="0" dirty="0"/>
              <a:t>2024: nog weinig zicht waar </a:t>
            </a:r>
            <a:r>
              <a:rPr lang="nl-BE" b="0" dirty="0" err="1"/>
              <a:t>MH’s</a:t>
            </a:r>
            <a:r>
              <a:rPr lang="nl-BE" b="0" dirty="0"/>
              <a:t> in WZCs werken</a:t>
            </a:r>
            <a:endParaRPr lang="nl-BE" dirty="0"/>
          </a:p>
          <a:p>
            <a:pPr lvl="1">
              <a:buFont typeface="Courier New" panose="02070309020205020404" pitchFamily="49" charset="0"/>
              <a:buChar char="o"/>
            </a:pPr>
            <a:endParaRPr lang="nl-BE" b="0" dirty="0"/>
          </a:p>
        </p:txBody>
      </p:sp>
      <p:sp>
        <p:nvSpPr>
          <p:cNvPr id="4" name="Footer Placeholder 3">
            <a:extLst>
              <a:ext uri="{FF2B5EF4-FFF2-40B4-BE49-F238E27FC236}">
                <a16:creationId xmlns:a16="http://schemas.microsoft.com/office/drawing/2014/main" id="{DE2DC341-FF94-A409-AB8F-C9E94DE65C9A}"/>
              </a:ext>
            </a:extLst>
          </p:cNvPr>
          <p:cNvSpPr>
            <a:spLocks noGrp="1"/>
          </p:cNvSpPr>
          <p:nvPr>
            <p:ph type="ftr" sz="quarter" idx="11"/>
          </p:nvPr>
        </p:nvSpPr>
        <p:spPr/>
        <p:txBody>
          <a:bodyPr/>
          <a:lstStyle/>
          <a:p>
            <a:r>
              <a:rPr lang="en-US"/>
              <a:t>Presentatietitel</a:t>
            </a:r>
          </a:p>
        </p:txBody>
      </p:sp>
      <p:sp>
        <p:nvSpPr>
          <p:cNvPr id="5" name="Slide Number Placeholder 4">
            <a:extLst>
              <a:ext uri="{FF2B5EF4-FFF2-40B4-BE49-F238E27FC236}">
                <a16:creationId xmlns:a16="http://schemas.microsoft.com/office/drawing/2014/main" id="{10AFC52C-C350-B517-D2C6-CB0CE49479A5}"/>
              </a:ext>
            </a:extLst>
          </p:cNvPr>
          <p:cNvSpPr>
            <a:spLocks noGrp="1"/>
          </p:cNvSpPr>
          <p:nvPr>
            <p:ph type="sldNum" sz="quarter" idx="12"/>
          </p:nvPr>
        </p:nvSpPr>
        <p:spPr/>
        <p:txBody>
          <a:bodyPr/>
          <a:lstStyle/>
          <a:p>
            <a:fld id="{A28F975B-8FED-43E0-8303-4FF1D3849CAE}" type="slidenum">
              <a:rPr lang="en-US" smtClean="0"/>
              <a:t>16</a:t>
            </a:fld>
            <a:endParaRPr lang="en-US"/>
          </a:p>
        </p:txBody>
      </p:sp>
      <p:sp>
        <p:nvSpPr>
          <p:cNvPr id="6" name="Text Placeholder 5">
            <a:extLst>
              <a:ext uri="{FF2B5EF4-FFF2-40B4-BE49-F238E27FC236}">
                <a16:creationId xmlns:a16="http://schemas.microsoft.com/office/drawing/2014/main" id="{ABFB2BFD-A7E1-06E4-BCAC-3247195F7FAF}"/>
              </a:ext>
            </a:extLst>
          </p:cNvPr>
          <p:cNvSpPr>
            <a:spLocks noGrp="1"/>
          </p:cNvSpPr>
          <p:nvPr>
            <p:ph type="body" sz="quarter" idx="13"/>
          </p:nvPr>
        </p:nvSpPr>
        <p:spPr/>
        <p:txBody>
          <a:bodyPr/>
          <a:lstStyle/>
          <a:p>
            <a:r>
              <a:rPr lang="nl-BE" dirty="0"/>
              <a:t>Continuering na afgerond traject</a:t>
            </a:r>
          </a:p>
        </p:txBody>
      </p:sp>
    </p:spTree>
    <p:extLst>
      <p:ext uri="{BB962C8B-B14F-4D97-AF65-F5344CB8AC3E}">
        <p14:creationId xmlns:p14="http://schemas.microsoft.com/office/powerpoint/2010/main" val="43531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3367735" y="2726857"/>
            <a:ext cx="6813064" cy="1722696"/>
          </a:xfrm>
          <a:prstGeom prst="rect">
            <a:avLst/>
          </a:prstGeom>
          <a:noFill/>
          <a:ln>
            <a:noFill/>
          </a:ln>
        </p:spPr>
        <p:txBody>
          <a:bodyPr spcFirstLastPara="1" wrap="square" lIns="91425" tIns="45700" rIns="91425" bIns="45700" anchor="b" anchorCtr="0">
            <a:noAutofit/>
          </a:bodyPr>
          <a:lstStyle/>
          <a:p>
            <a:pPr algn="r"/>
            <a:r>
              <a:rPr lang="nl-BE" dirty="0"/>
              <a:t>Gespreksbal</a:t>
            </a:r>
            <a:endParaRPr dirty="0"/>
          </a:p>
        </p:txBody>
      </p:sp>
      <p:sp>
        <p:nvSpPr>
          <p:cNvPr id="110" name="Google Shape;110;p17"/>
          <p:cNvSpPr txBox="1">
            <a:spLocks noGrp="1"/>
          </p:cNvSpPr>
          <p:nvPr>
            <p:ph type="body" idx="1"/>
          </p:nvPr>
        </p:nvSpPr>
        <p:spPr>
          <a:xfrm>
            <a:off x="1701208" y="4530576"/>
            <a:ext cx="8479591" cy="1116000"/>
          </a:xfrm>
          <a:prstGeom prst="rect">
            <a:avLst/>
          </a:prstGeom>
          <a:noFill/>
          <a:ln>
            <a:noFill/>
          </a:ln>
        </p:spPr>
        <p:txBody>
          <a:bodyPr spcFirstLastPara="1" wrap="square" lIns="91425" tIns="45700" rIns="91425" bIns="45700" anchor="t" anchorCtr="0">
            <a:noAutofit/>
          </a:bodyPr>
          <a:lstStyle/>
          <a:p>
            <a:pPr marL="285750" lvl="0" indent="-285750" algn="r" rtl="0">
              <a:lnSpc>
                <a:spcPct val="100000"/>
              </a:lnSpc>
              <a:spcBef>
                <a:spcPts val="0"/>
              </a:spcBef>
              <a:spcAft>
                <a:spcPts val="0"/>
              </a:spcAft>
              <a:buSzPts val="1600"/>
              <a:buFont typeface="Arial" panose="020B0604020202020204" pitchFamily="34" charset="0"/>
              <a:buChar char="•"/>
            </a:pPr>
            <a:r>
              <a:rPr lang="nl-BE" dirty="0"/>
              <a:t>Stellingen en vragen</a:t>
            </a:r>
            <a:endParaRPr dirty="0"/>
          </a:p>
        </p:txBody>
      </p:sp>
      <p:pic>
        <p:nvPicPr>
          <p:cNvPr id="3" name="Picture 2" descr="A blue ball with a hole in it&#10;&#10;Description automatically generated">
            <a:extLst>
              <a:ext uri="{FF2B5EF4-FFF2-40B4-BE49-F238E27FC236}">
                <a16:creationId xmlns:a16="http://schemas.microsoft.com/office/drawing/2014/main" id="{F89EF866-B5D5-AB53-A3CE-0F78EA999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46576" cy="5646576"/>
          </a:xfrm>
          <a:prstGeom prst="rect">
            <a:avLst/>
          </a:prstGeom>
        </p:spPr>
      </p:pic>
    </p:spTree>
    <p:extLst>
      <p:ext uri="{BB962C8B-B14F-4D97-AF65-F5344CB8AC3E}">
        <p14:creationId xmlns:p14="http://schemas.microsoft.com/office/powerpoint/2010/main" val="382423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AB6A33-4697-681F-24CC-ACCE13A1DE24}"/>
              </a:ext>
            </a:extLst>
          </p:cNvPr>
          <p:cNvSpPr>
            <a:spLocks noGrp="1"/>
          </p:cNvSpPr>
          <p:nvPr>
            <p:ph type="title"/>
          </p:nvPr>
        </p:nvSpPr>
        <p:spPr>
          <a:xfrm>
            <a:off x="930796" y="2942936"/>
            <a:ext cx="9900000" cy="1224000"/>
          </a:xfrm>
        </p:spPr>
        <p:txBody>
          <a:bodyPr>
            <a:normAutofit fontScale="90000"/>
          </a:bodyPr>
          <a:lstStyle/>
          <a:p>
            <a:pPr algn="ct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1.</a:t>
            </a:r>
            <a:br>
              <a:rPr lang="nl-BE" sz="4000" kern="100" dirty="0">
                <a:effectLst/>
                <a:latin typeface="Calibri" panose="020F0502020204030204" pitchFamily="34" charset="0"/>
                <a:ea typeface="Calibri" panose="020F0502020204030204" pitchFamily="34" charset="0"/>
                <a:cs typeface="Times New Roman" panose="02020603050405020304" pitchFamily="18" charset="0"/>
              </a:rPr>
            </a:b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De WZC die ik begeleid, staan positief tegenover het belang van goede mondgezondheid</a:t>
            </a:r>
            <a:r>
              <a:rPr lang="nl-BE"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BE" dirty="0"/>
          </a:p>
        </p:txBody>
      </p:sp>
    </p:spTree>
    <p:extLst>
      <p:ext uri="{BB962C8B-B14F-4D97-AF65-F5344CB8AC3E}">
        <p14:creationId xmlns:p14="http://schemas.microsoft.com/office/powerpoint/2010/main" val="295714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AB6A33-4697-681F-24CC-ACCE13A1DE24}"/>
              </a:ext>
            </a:extLst>
          </p:cNvPr>
          <p:cNvSpPr>
            <a:spLocks noGrp="1"/>
          </p:cNvSpPr>
          <p:nvPr>
            <p:ph type="title"/>
          </p:nvPr>
        </p:nvSpPr>
        <p:spPr>
          <a:xfrm>
            <a:off x="930796" y="2942936"/>
            <a:ext cx="9900000" cy="1224000"/>
          </a:xfrm>
        </p:spPr>
        <p:txBody>
          <a:bodyPr>
            <a:normAutofit fontScale="90000"/>
          </a:bodyPr>
          <a:lstStyle/>
          <a:p>
            <a:pPr algn="ct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2.</a:t>
            </a:r>
            <a:br>
              <a:rPr lang="nl-BE" sz="4000" kern="100" dirty="0">
                <a:effectLst/>
                <a:latin typeface="Calibri" panose="020F0502020204030204" pitchFamily="34" charset="0"/>
                <a:ea typeface="Calibri" panose="020F0502020204030204" pitchFamily="34" charset="0"/>
                <a:cs typeface="Times New Roman" panose="02020603050405020304" pitchFamily="18" charset="0"/>
              </a:rPr>
            </a:b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Er is een duidelijk plan van aanpak voor de komende jaren.</a:t>
            </a:r>
            <a:endParaRPr lang="nl-BE" dirty="0"/>
          </a:p>
        </p:txBody>
      </p:sp>
    </p:spTree>
    <p:extLst>
      <p:ext uri="{BB962C8B-B14F-4D97-AF65-F5344CB8AC3E}">
        <p14:creationId xmlns:p14="http://schemas.microsoft.com/office/powerpoint/2010/main" val="342836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9EA688-2241-15C7-1DA0-77563EB414D5}"/>
              </a:ext>
            </a:extLst>
          </p:cNvPr>
          <p:cNvSpPr>
            <a:spLocks noGrp="1"/>
          </p:cNvSpPr>
          <p:nvPr>
            <p:ph type="title"/>
          </p:nvPr>
        </p:nvSpPr>
        <p:spPr/>
        <p:txBody>
          <a:bodyPr/>
          <a:lstStyle/>
          <a:p>
            <a:r>
              <a:rPr lang="nl-BE" dirty="0"/>
              <a:t>aanwezigheden</a:t>
            </a:r>
          </a:p>
        </p:txBody>
      </p:sp>
      <p:sp>
        <p:nvSpPr>
          <p:cNvPr id="6" name="Content Placeholder 5">
            <a:extLst>
              <a:ext uri="{FF2B5EF4-FFF2-40B4-BE49-F238E27FC236}">
                <a16:creationId xmlns:a16="http://schemas.microsoft.com/office/drawing/2014/main" id="{5860AA8E-FD98-720F-C6CE-2D8906C4DA0D}"/>
              </a:ext>
            </a:extLst>
          </p:cNvPr>
          <p:cNvSpPr>
            <a:spLocks noGrp="1"/>
          </p:cNvSpPr>
          <p:nvPr>
            <p:ph sz="half" idx="1"/>
          </p:nvPr>
        </p:nvSpPr>
        <p:spPr>
          <a:xfrm>
            <a:off x="838199" y="1868400"/>
            <a:ext cx="5539452" cy="4348800"/>
          </a:xfrm>
        </p:spPr>
        <p:txBody>
          <a:bodyPr>
            <a:normAutofit/>
          </a:bodyPr>
          <a:lstStyle/>
          <a:p>
            <a:r>
              <a:rPr lang="nl-BE" dirty="0"/>
              <a:t>Geert (verontschuldigd)</a:t>
            </a:r>
          </a:p>
          <a:p>
            <a:r>
              <a:rPr lang="nl-BE" dirty="0"/>
              <a:t>Karin De Bevere (verontschuldigd)</a:t>
            </a:r>
          </a:p>
          <a:p>
            <a:r>
              <a:rPr lang="nl-BE" dirty="0"/>
              <a:t>Patricia Vandenbulcke</a:t>
            </a:r>
          </a:p>
          <a:p>
            <a:r>
              <a:rPr lang="nl-BE" dirty="0"/>
              <a:t>Eddy Robbens</a:t>
            </a:r>
          </a:p>
          <a:p>
            <a:r>
              <a:rPr lang="nl-BE" dirty="0"/>
              <a:t>Eline Vermeulen</a:t>
            </a:r>
          </a:p>
          <a:p>
            <a:r>
              <a:rPr lang="nl-BE" dirty="0"/>
              <a:t>Ruth Sederel</a:t>
            </a:r>
          </a:p>
          <a:p>
            <a:r>
              <a:rPr lang="nl-BE" dirty="0"/>
              <a:t>Lusha Zoet</a:t>
            </a:r>
          </a:p>
          <a:p>
            <a:r>
              <a:rPr lang="nl-BE" dirty="0"/>
              <a:t>Dieter Cloet</a:t>
            </a:r>
          </a:p>
        </p:txBody>
      </p:sp>
      <p:sp>
        <p:nvSpPr>
          <p:cNvPr id="7" name="Content Placeholder 6">
            <a:extLst>
              <a:ext uri="{FF2B5EF4-FFF2-40B4-BE49-F238E27FC236}">
                <a16:creationId xmlns:a16="http://schemas.microsoft.com/office/drawing/2014/main" id="{33B74175-4076-ADB9-2525-96BA3857B70E}"/>
              </a:ext>
            </a:extLst>
          </p:cNvPr>
          <p:cNvSpPr>
            <a:spLocks noGrp="1"/>
          </p:cNvSpPr>
          <p:nvPr>
            <p:ph sz="half" idx="2"/>
          </p:nvPr>
        </p:nvSpPr>
        <p:spPr>
          <a:xfrm>
            <a:off x="6574419" y="1868400"/>
            <a:ext cx="4163779" cy="4348800"/>
          </a:xfrm>
        </p:spPr>
        <p:txBody>
          <a:bodyPr>
            <a:normAutofit/>
          </a:bodyPr>
          <a:lstStyle/>
          <a:p>
            <a:r>
              <a:rPr lang="nl-BE" dirty="0"/>
              <a:t>Frauke Verneert</a:t>
            </a:r>
          </a:p>
          <a:p>
            <a:r>
              <a:rPr lang="nl-BE" dirty="0"/>
              <a:t>Bernard Ardenois</a:t>
            </a:r>
          </a:p>
          <a:p>
            <a:r>
              <a:rPr lang="nl-BE" dirty="0"/>
              <a:t>Hilda Swinnen</a:t>
            </a:r>
          </a:p>
          <a:p>
            <a:r>
              <a:rPr lang="nl-BE" dirty="0"/>
              <a:t>Cindy Thijs</a:t>
            </a:r>
          </a:p>
          <a:p>
            <a:r>
              <a:rPr lang="nl-BE" dirty="0"/>
              <a:t>Lisa Taveirne</a:t>
            </a:r>
          </a:p>
          <a:p>
            <a:r>
              <a:rPr lang="nl-BE" dirty="0"/>
              <a:t>Ellen Wauters</a:t>
            </a:r>
          </a:p>
          <a:p>
            <a:r>
              <a:rPr lang="nl-BE" dirty="0"/>
              <a:t>Ellen Palmers</a:t>
            </a:r>
          </a:p>
          <a:p>
            <a:r>
              <a:rPr lang="nl-BE" dirty="0"/>
              <a:t>Pauline Devos</a:t>
            </a:r>
          </a:p>
        </p:txBody>
      </p:sp>
    </p:spTree>
    <p:extLst>
      <p:ext uri="{BB962C8B-B14F-4D97-AF65-F5344CB8AC3E}">
        <p14:creationId xmlns:p14="http://schemas.microsoft.com/office/powerpoint/2010/main" val="1768375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AB6A33-4697-681F-24CC-ACCE13A1DE24}"/>
              </a:ext>
            </a:extLst>
          </p:cNvPr>
          <p:cNvSpPr>
            <a:spLocks noGrp="1"/>
          </p:cNvSpPr>
          <p:nvPr>
            <p:ph type="title"/>
          </p:nvPr>
        </p:nvSpPr>
        <p:spPr>
          <a:xfrm>
            <a:off x="930796" y="2942936"/>
            <a:ext cx="9900000" cy="1224000"/>
          </a:xfrm>
        </p:spPr>
        <p:txBody>
          <a:bodyPr>
            <a:normAutofit fontScale="90000"/>
          </a:bodyPr>
          <a:lstStyle/>
          <a:p>
            <a:pPr algn="ctr"/>
            <a:r>
              <a:rPr lang="nl-BE" sz="4000" kern="100" dirty="0">
                <a:latin typeface="Calibri" panose="020F0502020204030204" pitchFamily="34" charset="0"/>
                <a:ea typeface="Calibri" panose="020F0502020204030204" pitchFamily="34" charset="0"/>
                <a:cs typeface="Times New Roman" panose="02020603050405020304" pitchFamily="18" charset="0"/>
              </a:rPr>
              <a:t>3</a:t>
            </a: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a:t>
            </a:r>
            <a:br>
              <a:rPr lang="nl-BE" sz="4000" kern="100" dirty="0">
                <a:effectLst/>
                <a:latin typeface="Calibri" panose="020F0502020204030204" pitchFamily="34" charset="0"/>
                <a:ea typeface="Calibri" panose="020F0502020204030204" pitchFamily="34" charset="0"/>
                <a:cs typeface="Times New Roman" panose="02020603050405020304" pitchFamily="18" charset="0"/>
              </a:rPr>
            </a:b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Wat zijn volgens jou de valkuilen waarvoor de organisatie moet opletten in de volgende jaren?</a:t>
            </a:r>
            <a:endParaRPr lang="nl-BE" dirty="0"/>
          </a:p>
        </p:txBody>
      </p:sp>
    </p:spTree>
    <p:extLst>
      <p:ext uri="{BB962C8B-B14F-4D97-AF65-F5344CB8AC3E}">
        <p14:creationId xmlns:p14="http://schemas.microsoft.com/office/powerpoint/2010/main" val="129873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AB6A33-4697-681F-24CC-ACCE13A1DE24}"/>
              </a:ext>
            </a:extLst>
          </p:cNvPr>
          <p:cNvSpPr>
            <a:spLocks noGrp="1"/>
          </p:cNvSpPr>
          <p:nvPr>
            <p:ph type="title"/>
          </p:nvPr>
        </p:nvSpPr>
        <p:spPr>
          <a:xfrm>
            <a:off x="930796" y="2942936"/>
            <a:ext cx="9900000" cy="1224000"/>
          </a:xfrm>
        </p:spPr>
        <p:txBody>
          <a:bodyPr>
            <a:normAutofit fontScale="90000"/>
          </a:bodyPr>
          <a:lstStyle/>
          <a:p>
            <a:pPr algn="ct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4. </a:t>
            </a:r>
            <a:br>
              <a:rPr lang="nl-BE" sz="4000" kern="100" dirty="0">
                <a:effectLst/>
                <a:latin typeface="Calibri" panose="020F0502020204030204" pitchFamily="34" charset="0"/>
                <a:ea typeface="Calibri" panose="020F0502020204030204" pitchFamily="34" charset="0"/>
                <a:cs typeface="Times New Roman" panose="02020603050405020304" pitchFamily="18" charset="0"/>
              </a:rPr>
            </a:b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Wat zijn volgens jou bevorderende factoren die ervoor zorgen dat het beleid goed geïmplementeerd wordt?</a:t>
            </a:r>
            <a:endParaRPr lang="nl-BE" dirty="0"/>
          </a:p>
        </p:txBody>
      </p:sp>
    </p:spTree>
    <p:extLst>
      <p:ext uri="{BB962C8B-B14F-4D97-AF65-F5344CB8AC3E}">
        <p14:creationId xmlns:p14="http://schemas.microsoft.com/office/powerpoint/2010/main" val="246308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AB6A33-4697-681F-24CC-ACCE13A1DE24}"/>
              </a:ext>
            </a:extLst>
          </p:cNvPr>
          <p:cNvSpPr>
            <a:spLocks noGrp="1"/>
          </p:cNvSpPr>
          <p:nvPr>
            <p:ph type="title"/>
          </p:nvPr>
        </p:nvSpPr>
        <p:spPr>
          <a:xfrm>
            <a:off x="930796" y="2942936"/>
            <a:ext cx="9900000" cy="1224000"/>
          </a:xfrm>
        </p:spPr>
        <p:txBody>
          <a:bodyPr>
            <a:normAutofit fontScale="90000"/>
          </a:bodyPr>
          <a:lstStyle/>
          <a:p>
            <a:pPr algn="ctr"/>
            <a:r>
              <a:rPr lang="nl-BE" sz="4000" kern="100" dirty="0">
                <a:latin typeface="Calibri" panose="020F0502020204030204" pitchFamily="34" charset="0"/>
                <a:ea typeface="Calibri" panose="020F0502020204030204" pitchFamily="34" charset="0"/>
                <a:cs typeface="Times New Roman" panose="02020603050405020304" pitchFamily="18" charset="0"/>
              </a:rPr>
              <a:t>5</a:t>
            </a: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 </a:t>
            </a:r>
            <a:br>
              <a:rPr lang="nl-BE" sz="4000" kern="100" dirty="0">
                <a:effectLst/>
                <a:latin typeface="Calibri" panose="020F0502020204030204" pitchFamily="34" charset="0"/>
                <a:ea typeface="Calibri" panose="020F0502020204030204" pitchFamily="34" charset="0"/>
                <a:cs typeface="Times New Roman" panose="02020603050405020304" pitchFamily="18" charset="0"/>
              </a:rPr>
            </a:b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Ik zie verbeteringen in de WZC die ik begeleid.</a:t>
            </a:r>
            <a:endParaRPr lang="nl-BE" dirty="0"/>
          </a:p>
        </p:txBody>
      </p:sp>
    </p:spTree>
    <p:extLst>
      <p:ext uri="{BB962C8B-B14F-4D97-AF65-F5344CB8AC3E}">
        <p14:creationId xmlns:p14="http://schemas.microsoft.com/office/powerpoint/2010/main" val="353465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AB6A33-4697-681F-24CC-ACCE13A1DE24}"/>
              </a:ext>
            </a:extLst>
          </p:cNvPr>
          <p:cNvSpPr>
            <a:spLocks noGrp="1"/>
          </p:cNvSpPr>
          <p:nvPr>
            <p:ph type="title"/>
          </p:nvPr>
        </p:nvSpPr>
        <p:spPr>
          <a:xfrm>
            <a:off x="930796" y="2942936"/>
            <a:ext cx="9900000" cy="1224000"/>
          </a:xfrm>
        </p:spPr>
        <p:txBody>
          <a:bodyPr>
            <a:normAutofit fontScale="90000"/>
          </a:bodyPr>
          <a:lstStyle/>
          <a:p>
            <a:pPr algn="ct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6.</a:t>
            </a:r>
            <a:br>
              <a:rPr lang="nl-BE" sz="4000" kern="100" dirty="0">
                <a:effectLst/>
                <a:latin typeface="Calibri" panose="020F0502020204030204" pitchFamily="34" charset="0"/>
                <a:ea typeface="Calibri" panose="020F0502020204030204" pitchFamily="34" charset="0"/>
                <a:cs typeface="Times New Roman" panose="02020603050405020304" pitchFamily="18" charset="0"/>
              </a:rPr>
            </a:b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De evaluatie ligt in lijn met mijn verwachtingen. </a:t>
            </a:r>
            <a:endParaRPr lang="nl-BE" dirty="0"/>
          </a:p>
        </p:txBody>
      </p:sp>
    </p:spTree>
    <p:extLst>
      <p:ext uri="{BB962C8B-B14F-4D97-AF65-F5344CB8AC3E}">
        <p14:creationId xmlns:p14="http://schemas.microsoft.com/office/powerpoint/2010/main" val="361489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AB6A33-4697-681F-24CC-ACCE13A1DE24}"/>
              </a:ext>
            </a:extLst>
          </p:cNvPr>
          <p:cNvSpPr>
            <a:spLocks noGrp="1"/>
          </p:cNvSpPr>
          <p:nvPr>
            <p:ph type="title"/>
          </p:nvPr>
        </p:nvSpPr>
        <p:spPr>
          <a:xfrm>
            <a:off x="930796" y="2942936"/>
            <a:ext cx="9900000" cy="1224000"/>
          </a:xfrm>
        </p:spPr>
        <p:txBody>
          <a:bodyPr>
            <a:normAutofit fontScale="90000"/>
          </a:bodyPr>
          <a:lstStyle/>
          <a:p>
            <a:pPr algn="ctr"/>
            <a:r>
              <a:rPr lang="nl-BE" sz="4000" kern="100" dirty="0">
                <a:latin typeface="Calibri" panose="020F0502020204030204" pitchFamily="34" charset="0"/>
                <a:ea typeface="Calibri" panose="020F0502020204030204" pitchFamily="34" charset="0"/>
                <a:cs typeface="Times New Roman" panose="02020603050405020304" pitchFamily="18" charset="0"/>
              </a:rPr>
              <a:t>7</a:t>
            </a: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a:t>
            </a:r>
            <a:br>
              <a:rPr lang="nl-BE" sz="4000" kern="100" dirty="0">
                <a:effectLst/>
                <a:latin typeface="Calibri" panose="020F0502020204030204" pitchFamily="34" charset="0"/>
                <a:ea typeface="Calibri" panose="020F0502020204030204" pitchFamily="34" charset="0"/>
                <a:cs typeface="Times New Roman" panose="02020603050405020304" pitchFamily="18" charset="0"/>
              </a:rPr>
            </a:b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Ik mis de ervaring om procesmatige evaluaties te doen. </a:t>
            </a:r>
            <a:endParaRPr lang="nl-BE" dirty="0"/>
          </a:p>
        </p:txBody>
      </p:sp>
    </p:spTree>
    <p:extLst>
      <p:ext uri="{BB962C8B-B14F-4D97-AF65-F5344CB8AC3E}">
        <p14:creationId xmlns:p14="http://schemas.microsoft.com/office/powerpoint/2010/main" val="219466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AB6A33-4697-681F-24CC-ACCE13A1DE24}"/>
              </a:ext>
            </a:extLst>
          </p:cNvPr>
          <p:cNvSpPr>
            <a:spLocks noGrp="1"/>
          </p:cNvSpPr>
          <p:nvPr>
            <p:ph type="title"/>
          </p:nvPr>
        </p:nvSpPr>
        <p:spPr>
          <a:xfrm>
            <a:off x="930796" y="2942936"/>
            <a:ext cx="9900000" cy="1224000"/>
          </a:xfrm>
        </p:spPr>
        <p:txBody>
          <a:bodyPr>
            <a:normAutofit fontScale="90000"/>
          </a:bodyPr>
          <a:lstStyle/>
          <a:p>
            <a:pPr algn="ct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8.</a:t>
            </a:r>
            <a:br>
              <a:rPr lang="nl-BE" sz="4000" kern="100" dirty="0">
                <a:effectLst/>
                <a:latin typeface="Calibri" panose="020F0502020204030204" pitchFamily="34" charset="0"/>
                <a:ea typeface="Calibri" panose="020F0502020204030204" pitchFamily="34" charset="0"/>
                <a:cs typeface="Times New Roman" panose="02020603050405020304" pitchFamily="18" charset="0"/>
              </a:rPr>
            </a:br>
            <a:r>
              <a:rPr lang="nl-BE" sz="4000" kern="100" dirty="0">
                <a:effectLst/>
                <a:latin typeface="Calibri" panose="020F0502020204030204" pitchFamily="34" charset="0"/>
                <a:ea typeface="Calibri" panose="020F0502020204030204" pitchFamily="34" charset="0"/>
                <a:cs typeface="Times New Roman" panose="02020603050405020304" pitchFamily="18" charset="0"/>
              </a:rPr>
              <a:t>Ik heb het gevoel dat ik een meerwaarde ben/heb kunnen betekenen voor het WZC.</a:t>
            </a:r>
            <a:endParaRPr lang="nl-BE" dirty="0"/>
          </a:p>
        </p:txBody>
      </p:sp>
    </p:spTree>
    <p:extLst>
      <p:ext uri="{BB962C8B-B14F-4D97-AF65-F5344CB8AC3E}">
        <p14:creationId xmlns:p14="http://schemas.microsoft.com/office/powerpoint/2010/main" val="680330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1701209" y="2807880"/>
            <a:ext cx="6813064" cy="1722696"/>
          </a:xfrm>
          <a:prstGeom prst="rect">
            <a:avLst/>
          </a:prstGeom>
          <a:noFill/>
          <a:ln>
            <a:noFill/>
          </a:ln>
        </p:spPr>
        <p:txBody>
          <a:bodyPr spcFirstLastPara="1" wrap="square" lIns="91425" tIns="45700" rIns="91425" bIns="45700" anchor="b" anchorCtr="0">
            <a:noAutofit/>
          </a:bodyPr>
          <a:lstStyle/>
          <a:p>
            <a:r>
              <a:rPr lang="nl-BE" dirty="0"/>
              <a:t>Vragen vanuit de PB’s</a:t>
            </a:r>
            <a:endParaRPr dirty="0"/>
          </a:p>
        </p:txBody>
      </p:sp>
      <p:sp>
        <p:nvSpPr>
          <p:cNvPr id="110" name="Google Shape;110;p17"/>
          <p:cNvSpPr txBox="1">
            <a:spLocks noGrp="1"/>
          </p:cNvSpPr>
          <p:nvPr>
            <p:ph type="body" idx="1"/>
          </p:nvPr>
        </p:nvSpPr>
        <p:spPr>
          <a:xfrm>
            <a:off x="1701208" y="4530576"/>
            <a:ext cx="8479591" cy="11160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600"/>
              <a:buFont typeface="Arial" panose="020B0604020202020204" pitchFamily="34" charset="0"/>
              <a:buChar char="•"/>
            </a:pPr>
            <a:endParaRPr dirty="0"/>
          </a:p>
        </p:txBody>
      </p:sp>
    </p:spTree>
    <p:extLst>
      <p:ext uri="{BB962C8B-B14F-4D97-AF65-F5344CB8AC3E}">
        <p14:creationId xmlns:p14="http://schemas.microsoft.com/office/powerpoint/2010/main" val="467197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D700C-A377-DDC7-6334-023BAD6BAFEF}"/>
              </a:ext>
            </a:extLst>
          </p:cNvPr>
          <p:cNvSpPr>
            <a:spLocks noGrp="1"/>
          </p:cNvSpPr>
          <p:nvPr>
            <p:ph type="title"/>
          </p:nvPr>
        </p:nvSpPr>
        <p:spPr/>
        <p:txBody>
          <a:bodyPr/>
          <a:lstStyle/>
          <a:p>
            <a:r>
              <a:rPr lang="nl-BE" dirty="0"/>
              <a:t>Andere Vragen vanuit PB’s</a:t>
            </a:r>
          </a:p>
        </p:txBody>
      </p:sp>
      <p:sp>
        <p:nvSpPr>
          <p:cNvPr id="6" name="Content Placeholder 5">
            <a:extLst>
              <a:ext uri="{FF2B5EF4-FFF2-40B4-BE49-F238E27FC236}">
                <a16:creationId xmlns:a16="http://schemas.microsoft.com/office/drawing/2014/main" id="{CBEC7D70-AC8C-826E-BAC1-48FDB7EEBA5B}"/>
              </a:ext>
            </a:extLst>
          </p:cNvPr>
          <p:cNvSpPr>
            <a:spLocks noGrp="1"/>
          </p:cNvSpPr>
          <p:nvPr>
            <p:ph idx="1"/>
          </p:nvPr>
        </p:nvSpPr>
        <p:spPr/>
        <p:txBody>
          <a:bodyPr/>
          <a:lstStyle/>
          <a:p>
            <a:endParaRPr lang="nl-BE" sz="1800" dirty="0">
              <a:solidFill>
                <a:srgbClr val="000000"/>
              </a:solidFill>
              <a:effectLst/>
              <a:latin typeface="Calibri" panose="020F0502020204030204" pitchFamily="34" charset="0"/>
              <a:ea typeface="Calibri" panose="020F0502020204030204" pitchFamily="34" charset="0"/>
            </a:endParaRPr>
          </a:p>
          <a:p>
            <a:endParaRPr lang="nl-BE" dirty="0"/>
          </a:p>
        </p:txBody>
      </p:sp>
      <p:sp>
        <p:nvSpPr>
          <p:cNvPr id="2" name="TextBox 1">
            <a:extLst>
              <a:ext uri="{FF2B5EF4-FFF2-40B4-BE49-F238E27FC236}">
                <a16:creationId xmlns:a16="http://schemas.microsoft.com/office/drawing/2014/main" id="{DAFF9FA4-3952-33E6-7D12-615D6A863C1E}"/>
              </a:ext>
            </a:extLst>
          </p:cNvPr>
          <p:cNvSpPr txBox="1"/>
          <p:nvPr/>
        </p:nvSpPr>
        <p:spPr>
          <a:xfrm>
            <a:off x="1006997" y="1866900"/>
            <a:ext cx="9514390" cy="4431983"/>
          </a:xfrm>
          <a:prstGeom prst="rect">
            <a:avLst/>
          </a:prstGeom>
          <a:noFill/>
        </p:spPr>
        <p:txBody>
          <a:bodyPr wrap="square" rtlCol="0">
            <a:spAutoFit/>
          </a:bodyPr>
          <a:lstStyle/>
          <a:p>
            <a:pPr marL="342900" lvl="0" indent="-342900">
              <a:buSzPts val="1000"/>
              <a:buFont typeface="Symbol" panose="05050102010706020507" pitchFamily="18" charset="2"/>
              <a:buChar char=""/>
              <a:tabLst>
                <a:tab pos="457200" algn="l"/>
              </a:tabLst>
            </a:pPr>
            <a:r>
              <a:rPr lang="nl-BE" sz="2400" dirty="0">
                <a:solidFill>
                  <a:srgbClr val="000000"/>
                </a:solidFill>
                <a:latin typeface="Calibri" panose="020F0502020204030204" pitchFamily="34" charset="0"/>
                <a:ea typeface="Times New Roman" panose="02020603050405020304" pitchFamily="18" charset="0"/>
              </a:rPr>
              <a:t>De evaluatie van speeksel bij kwetsbare ouderen: wat is de plaats ervan in de dagelijkse mondzorg?</a:t>
            </a:r>
          </a:p>
          <a:p>
            <a:pPr marL="342900" lvl="0" indent="-342900">
              <a:buSzPts val="1000"/>
              <a:buFont typeface="Symbol" panose="05050102010706020507" pitchFamily="18" charset="2"/>
              <a:buChar char=""/>
              <a:tabLst>
                <a:tab pos="457200" algn="l"/>
              </a:tabLst>
            </a:pPr>
            <a:r>
              <a:rPr lang="nl-BE" sz="2400" dirty="0">
                <a:solidFill>
                  <a:srgbClr val="000000"/>
                </a:solidFill>
                <a:latin typeface="Calibri" panose="020F0502020204030204" pitchFamily="34" charset="0"/>
                <a:ea typeface="Times New Roman" panose="02020603050405020304" pitchFamily="18" charset="0"/>
              </a:rPr>
              <a:t>W</a:t>
            </a:r>
            <a:r>
              <a:rPr lang="nl-BE" sz="2400" dirty="0">
                <a:solidFill>
                  <a:srgbClr val="000000"/>
                </a:solidFill>
                <a:effectLst/>
                <a:latin typeface="Calibri" panose="020F0502020204030204" pitchFamily="34" charset="0"/>
                <a:ea typeface="Times New Roman" panose="02020603050405020304" pitchFamily="18" charset="0"/>
              </a:rPr>
              <a:t>ie koopt meestal poetsmateriaal nodig voor iedere bewoner: WZC of familie? Biedt familie hier enige weerstand voor aanschaf?</a:t>
            </a:r>
            <a:endParaRPr lang="nl-BE" sz="24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BE" sz="2400" dirty="0">
                <a:solidFill>
                  <a:srgbClr val="000000"/>
                </a:solidFill>
                <a:effectLst/>
                <a:latin typeface="Calibri" panose="020F0502020204030204" pitchFamily="34" charset="0"/>
                <a:ea typeface="Times New Roman" panose="02020603050405020304" pitchFamily="18" charset="0"/>
              </a:rPr>
              <a:t>Individueel </a:t>
            </a:r>
            <a:r>
              <a:rPr lang="nl-BE" sz="2400" dirty="0">
                <a:solidFill>
                  <a:srgbClr val="000000"/>
                </a:solidFill>
                <a:latin typeface="Calibri" panose="020F0502020204030204" pitchFamily="34" charset="0"/>
                <a:ea typeface="Times New Roman" panose="02020603050405020304" pitchFamily="18" charset="0"/>
              </a:rPr>
              <a:t>m</a:t>
            </a:r>
            <a:r>
              <a:rPr lang="nl-BE" sz="2400" dirty="0">
                <a:solidFill>
                  <a:srgbClr val="000000"/>
                </a:solidFill>
                <a:effectLst/>
                <a:latin typeface="Calibri" panose="020F0502020204030204" pitchFamily="34" charset="0"/>
                <a:ea typeface="Times New Roman" panose="02020603050405020304" pitchFamily="18" charset="0"/>
              </a:rPr>
              <a:t>ondzorgplan: kan zorgpersoneel dit vlot invullen? waar wordt dit bewaard? papier of digitaal?</a:t>
            </a:r>
            <a:endParaRPr lang="nl-BE" sz="24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BE" sz="2400" dirty="0">
                <a:solidFill>
                  <a:srgbClr val="000000"/>
                </a:solidFill>
                <a:latin typeface="Calibri" panose="020F0502020204030204" pitchFamily="34" charset="0"/>
                <a:ea typeface="Times New Roman" panose="02020603050405020304" pitchFamily="18" charset="0"/>
              </a:rPr>
              <a:t>T</a:t>
            </a:r>
            <a:r>
              <a:rPr lang="nl-BE" sz="2400" dirty="0">
                <a:solidFill>
                  <a:srgbClr val="000000"/>
                </a:solidFill>
                <a:effectLst/>
                <a:latin typeface="Calibri" panose="020F0502020204030204" pitchFamily="34" charset="0"/>
                <a:ea typeface="Times New Roman" panose="02020603050405020304" pitchFamily="18" charset="0"/>
              </a:rPr>
              <a:t>ong schrapen: gaat dit vlot of met veel weerstand van bewoners? Wordt dit veel gedaan?</a:t>
            </a:r>
            <a:endParaRPr lang="nl-BE" sz="24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l-BE" sz="2400" dirty="0">
                <a:solidFill>
                  <a:srgbClr val="000000"/>
                </a:solidFill>
                <a:latin typeface="Calibri" panose="020F0502020204030204" pitchFamily="34" charset="0"/>
                <a:ea typeface="Times New Roman" panose="02020603050405020304" pitchFamily="18" charset="0"/>
              </a:rPr>
              <a:t>V</a:t>
            </a:r>
            <a:r>
              <a:rPr lang="nl-BE" sz="2400" dirty="0">
                <a:solidFill>
                  <a:srgbClr val="000000"/>
                </a:solidFill>
                <a:effectLst/>
                <a:latin typeface="Calibri" panose="020F0502020204030204" pitchFamily="34" charset="0"/>
                <a:ea typeface="Times New Roman" panose="02020603050405020304" pitchFamily="18" charset="0"/>
              </a:rPr>
              <a:t>erloopt de communicatie tussen procesbegeleider en mondzorgcoördinator rechtstreeks of via een hoofd van de zorg die de uren van de mondzorgcoördinator beheert?</a:t>
            </a:r>
            <a:endParaRPr lang="nl-BE" sz="2400" dirty="0">
              <a:solidFill>
                <a:srgbClr val="000000"/>
              </a:solidFill>
              <a:effectLst/>
              <a:latin typeface="Calibri" panose="020F0502020204030204" pitchFamily="34" charset="0"/>
              <a:ea typeface="Calibri" panose="020F0502020204030204" pitchFamily="34" charset="0"/>
            </a:endParaRPr>
          </a:p>
          <a:p>
            <a:endParaRPr lang="nl-BE" dirty="0"/>
          </a:p>
        </p:txBody>
      </p:sp>
    </p:spTree>
    <p:extLst>
      <p:ext uri="{BB962C8B-B14F-4D97-AF65-F5344CB8AC3E}">
        <p14:creationId xmlns:p14="http://schemas.microsoft.com/office/powerpoint/2010/main" val="1397253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D991C0-1150-2C81-6CD0-91AEBF8FFABF}"/>
              </a:ext>
            </a:extLst>
          </p:cNvPr>
          <p:cNvPicPr>
            <a:picLocks noChangeAspect="1"/>
          </p:cNvPicPr>
          <p:nvPr/>
        </p:nvPicPr>
        <p:blipFill>
          <a:blip r:embed="rId3"/>
          <a:stretch>
            <a:fillRect/>
          </a:stretch>
        </p:blipFill>
        <p:spPr>
          <a:xfrm>
            <a:off x="489656" y="980243"/>
            <a:ext cx="10888595" cy="3277057"/>
          </a:xfrm>
          <a:prstGeom prst="rect">
            <a:avLst/>
          </a:prstGeom>
        </p:spPr>
      </p:pic>
      <p:pic>
        <p:nvPicPr>
          <p:cNvPr id="2050" name="Picture 2" descr="GL-logo-pos-rgb">
            <a:extLst>
              <a:ext uri="{FF2B5EF4-FFF2-40B4-BE49-F238E27FC236}">
                <a16:creationId xmlns:a16="http://schemas.microsoft.com/office/drawing/2014/main" id="{8F4E80EA-E3F6-B931-8FFD-47BDB0406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55" y="4257299"/>
            <a:ext cx="3144795" cy="222304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953ECCB9-435A-7AA0-1CBA-219F6B67BAE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6" name="Picture 15" descr="A qr code on a white background&#10;&#10;Description automatically generated">
            <a:extLst>
              <a:ext uri="{FF2B5EF4-FFF2-40B4-BE49-F238E27FC236}">
                <a16:creationId xmlns:a16="http://schemas.microsoft.com/office/drawing/2014/main" id="{E2BE31AE-23FC-72B4-A55D-C24C1042B87E}"/>
              </a:ext>
            </a:extLst>
          </p:cNvPr>
          <p:cNvPicPr>
            <a:picLocks noChangeAspect="1"/>
          </p:cNvPicPr>
          <p:nvPr/>
        </p:nvPicPr>
        <p:blipFill rotWithShape="1">
          <a:blip r:embed="rId5">
            <a:extLst>
              <a:ext uri="{28A0092B-C50C-407E-A947-70E740481C1C}">
                <a14:useLocalDpi xmlns:a14="http://schemas.microsoft.com/office/drawing/2010/main" val="0"/>
              </a:ext>
            </a:extLst>
          </a:blip>
          <a:srcRect l="25730" t="37637" r="26287" b="37922"/>
          <a:stretch/>
        </p:blipFill>
        <p:spPr>
          <a:xfrm>
            <a:off x="5683170" y="3229336"/>
            <a:ext cx="3379807" cy="2434997"/>
          </a:xfrm>
          <a:prstGeom prst="rect">
            <a:avLst/>
          </a:prstGeom>
        </p:spPr>
      </p:pic>
    </p:spTree>
    <p:extLst>
      <p:ext uri="{BB962C8B-B14F-4D97-AF65-F5344CB8AC3E}">
        <p14:creationId xmlns:p14="http://schemas.microsoft.com/office/powerpoint/2010/main" val="179733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E4B1D0-FFF3-F10C-7458-3BEA78F2822E}"/>
              </a:ext>
            </a:extLst>
          </p:cNvPr>
          <p:cNvSpPr>
            <a:spLocks noGrp="1"/>
          </p:cNvSpPr>
          <p:nvPr>
            <p:ph type="title"/>
          </p:nvPr>
        </p:nvSpPr>
        <p:spPr/>
        <p:txBody>
          <a:bodyPr/>
          <a:lstStyle/>
          <a:p>
            <a:r>
              <a:rPr lang="nl-BE" dirty="0"/>
              <a:t>Programma</a:t>
            </a:r>
          </a:p>
        </p:txBody>
      </p:sp>
      <p:sp>
        <p:nvSpPr>
          <p:cNvPr id="6" name="Content Placeholder 5">
            <a:extLst>
              <a:ext uri="{FF2B5EF4-FFF2-40B4-BE49-F238E27FC236}">
                <a16:creationId xmlns:a16="http://schemas.microsoft.com/office/drawing/2014/main" id="{E9D971F6-DCAF-FF6B-D881-DAAD3D942D82}"/>
              </a:ext>
            </a:extLst>
          </p:cNvPr>
          <p:cNvSpPr>
            <a:spLocks noGrp="1"/>
          </p:cNvSpPr>
          <p:nvPr>
            <p:ph idx="1"/>
          </p:nvPr>
        </p:nvSpPr>
        <p:spPr/>
        <p:txBody>
          <a:bodyPr>
            <a:normAutofit/>
          </a:bodyPr>
          <a:lstStyle/>
          <a:p>
            <a:r>
              <a:rPr lang="nl-BE" dirty="0"/>
              <a:t>Algemeen: praktische info project</a:t>
            </a:r>
          </a:p>
          <a:p>
            <a:pPr marL="1428750" lvl="3" indent="-285750"/>
            <a:r>
              <a:rPr lang="nl-BE" sz="1600" dirty="0"/>
              <a:t>Update project</a:t>
            </a:r>
          </a:p>
          <a:p>
            <a:pPr marL="1428750" lvl="3" indent="-285750"/>
            <a:r>
              <a:rPr lang="nl-BE" sz="1600" dirty="0"/>
              <a:t>Wat is nieuw?</a:t>
            </a:r>
          </a:p>
          <a:p>
            <a:pPr marL="1428750" lvl="3" indent="-285750"/>
            <a:r>
              <a:rPr lang="nl-BE" sz="1600" dirty="0"/>
              <a:t>Stap 6: evaluatie en stap 7: verankering</a:t>
            </a:r>
          </a:p>
          <a:p>
            <a:r>
              <a:rPr lang="nl-BE" dirty="0"/>
              <a:t>Gespreksbal</a:t>
            </a:r>
          </a:p>
          <a:p>
            <a:r>
              <a:rPr lang="nl-BE" dirty="0"/>
              <a:t>Vragen</a:t>
            </a:r>
          </a:p>
        </p:txBody>
      </p:sp>
    </p:spTree>
    <p:extLst>
      <p:ext uri="{BB962C8B-B14F-4D97-AF65-F5344CB8AC3E}">
        <p14:creationId xmlns:p14="http://schemas.microsoft.com/office/powerpoint/2010/main" val="165015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6C0B09-8CBE-FBB6-AB33-933B26D841C6}"/>
              </a:ext>
            </a:extLst>
          </p:cNvPr>
          <p:cNvSpPr>
            <a:spLocks noGrp="1"/>
          </p:cNvSpPr>
          <p:nvPr>
            <p:ph type="sldNum" sz="quarter" idx="12"/>
          </p:nvPr>
        </p:nvSpPr>
        <p:spPr/>
        <p:txBody>
          <a:bodyPr/>
          <a:lstStyle/>
          <a:p>
            <a:fld id="{A28F975B-8FED-43E0-8303-4FF1D3849CAE}" type="slidenum">
              <a:rPr lang="en-US" smtClean="0"/>
              <a:t>4</a:t>
            </a:fld>
            <a:endParaRPr lang="en-US"/>
          </a:p>
        </p:txBody>
      </p:sp>
      <p:sp>
        <p:nvSpPr>
          <p:cNvPr id="8" name="Title 1">
            <a:extLst>
              <a:ext uri="{FF2B5EF4-FFF2-40B4-BE49-F238E27FC236}">
                <a16:creationId xmlns:a16="http://schemas.microsoft.com/office/drawing/2014/main" id="{4B950796-0E62-97FA-F0F2-49675FAE0D85}"/>
              </a:ext>
            </a:extLst>
          </p:cNvPr>
          <p:cNvSpPr>
            <a:spLocks noGrp="1"/>
          </p:cNvSpPr>
          <p:nvPr>
            <p:ph type="title"/>
          </p:nvPr>
        </p:nvSpPr>
        <p:spPr>
          <a:xfrm>
            <a:off x="838199" y="211311"/>
            <a:ext cx="9900000" cy="1224000"/>
          </a:xfrm>
        </p:spPr>
        <p:txBody>
          <a:bodyPr>
            <a:normAutofit/>
          </a:bodyPr>
          <a:lstStyle/>
          <a:p>
            <a:r>
              <a:rPr lang="en-US" sz="2800" dirty="0"/>
              <a:t>Update project: </a:t>
            </a:r>
            <a:r>
              <a:rPr lang="en-US" sz="2800" dirty="0" err="1"/>
              <a:t>nieuwe</a:t>
            </a:r>
            <a:r>
              <a:rPr lang="en-US" sz="2800" dirty="0"/>
              <a:t> </a:t>
            </a:r>
            <a:r>
              <a:rPr lang="en-US" sz="2800" dirty="0" err="1"/>
              <a:t>subsetting</a:t>
            </a:r>
            <a:endParaRPr lang="en-US" sz="2800" dirty="0"/>
          </a:p>
        </p:txBody>
      </p:sp>
      <p:sp>
        <p:nvSpPr>
          <p:cNvPr id="2" name="TextBox 1">
            <a:extLst>
              <a:ext uri="{FF2B5EF4-FFF2-40B4-BE49-F238E27FC236}">
                <a16:creationId xmlns:a16="http://schemas.microsoft.com/office/drawing/2014/main" id="{6DD54DC3-6A4E-589A-D3A6-722CBBC3FEF5}"/>
              </a:ext>
            </a:extLst>
          </p:cNvPr>
          <p:cNvSpPr txBox="1"/>
          <p:nvPr/>
        </p:nvSpPr>
        <p:spPr>
          <a:xfrm>
            <a:off x="1099595" y="2095018"/>
            <a:ext cx="8437944" cy="1200329"/>
          </a:xfrm>
          <a:prstGeom prst="rect">
            <a:avLst/>
          </a:prstGeom>
          <a:noFill/>
        </p:spPr>
        <p:txBody>
          <a:bodyPr wrap="square" rtlCol="0">
            <a:spAutoFit/>
          </a:bodyPr>
          <a:lstStyle/>
          <a:p>
            <a:pPr marL="285750" indent="-285750">
              <a:buFont typeface="Arial" panose="020B0604020202020204" pitchFamily="34" charset="0"/>
              <a:buChar char="•"/>
            </a:pPr>
            <a:r>
              <a:rPr lang="nl-BE" dirty="0"/>
              <a:t>Lokale </a:t>
            </a:r>
            <a:r>
              <a:rPr lang="nl-BE" dirty="0" err="1"/>
              <a:t>dienstencentra’s</a:t>
            </a:r>
            <a:r>
              <a:rPr lang="nl-BE" dirty="0"/>
              <a:t> (</a:t>
            </a:r>
            <a:r>
              <a:rPr lang="nl-BE" dirty="0" err="1"/>
              <a:t>LDC’s</a:t>
            </a:r>
            <a:r>
              <a:rPr lang="nl-BE" dirty="0"/>
              <a:t>)</a:t>
            </a:r>
          </a:p>
          <a:p>
            <a:pPr marL="285750" indent="-285750">
              <a:buFont typeface="Arial" panose="020B0604020202020204" pitchFamily="34" charset="0"/>
              <a:buChar char="•"/>
            </a:pPr>
            <a:r>
              <a:rPr lang="nl-BE" dirty="0"/>
              <a:t>Min. 1 jaar, max. 20 uren begeleiding</a:t>
            </a:r>
          </a:p>
          <a:p>
            <a:pPr marL="285750" indent="-285750">
              <a:buFont typeface="Arial" panose="020B0604020202020204" pitchFamily="34" charset="0"/>
              <a:buChar char="•"/>
            </a:pPr>
            <a:r>
              <a:rPr lang="nl-BE" dirty="0"/>
              <a:t>Thema: gezonde voeding</a:t>
            </a:r>
          </a:p>
          <a:p>
            <a:endParaRPr lang="nl-BE" dirty="0"/>
          </a:p>
        </p:txBody>
      </p:sp>
    </p:spTree>
    <p:extLst>
      <p:ext uri="{BB962C8B-B14F-4D97-AF65-F5344CB8AC3E}">
        <p14:creationId xmlns:p14="http://schemas.microsoft.com/office/powerpoint/2010/main" val="327761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6C0B09-8CBE-FBB6-AB33-933B26D841C6}"/>
              </a:ext>
            </a:extLst>
          </p:cNvPr>
          <p:cNvSpPr>
            <a:spLocks noGrp="1"/>
          </p:cNvSpPr>
          <p:nvPr>
            <p:ph type="sldNum" sz="quarter" idx="12"/>
          </p:nvPr>
        </p:nvSpPr>
        <p:spPr/>
        <p:txBody>
          <a:bodyPr/>
          <a:lstStyle/>
          <a:p>
            <a:fld id="{A28F975B-8FED-43E0-8303-4FF1D3849CAE}" type="slidenum">
              <a:rPr lang="en-US" smtClean="0"/>
              <a:t>5</a:t>
            </a:fld>
            <a:endParaRPr lang="en-US"/>
          </a:p>
        </p:txBody>
      </p:sp>
      <p:pic>
        <p:nvPicPr>
          <p:cNvPr id="7" name="Picture 6">
            <a:extLst>
              <a:ext uri="{FF2B5EF4-FFF2-40B4-BE49-F238E27FC236}">
                <a16:creationId xmlns:a16="http://schemas.microsoft.com/office/drawing/2014/main" id="{A97B937E-7DD2-1F02-099A-2835C1C34401}"/>
              </a:ext>
            </a:extLst>
          </p:cNvPr>
          <p:cNvPicPr>
            <a:picLocks noChangeAspect="1"/>
          </p:cNvPicPr>
          <p:nvPr/>
        </p:nvPicPr>
        <p:blipFill>
          <a:blip r:embed="rId3"/>
          <a:stretch>
            <a:fillRect/>
          </a:stretch>
        </p:blipFill>
        <p:spPr>
          <a:xfrm>
            <a:off x="1788223" y="1745365"/>
            <a:ext cx="7772465" cy="4251715"/>
          </a:xfrm>
          <a:prstGeom prst="rect">
            <a:avLst/>
          </a:prstGeom>
        </p:spPr>
      </p:pic>
      <p:sp>
        <p:nvSpPr>
          <p:cNvPr id="8" name="Title 1">
            <a:extLst>
              <a:ext uri="{FF2B5EF4-FFF2-40B4-BE49-F238E27FC236}">
                <a16:creationId xmlns:a16="http://schemas.microsoft.com/office/drawing/2014/main" id="{4B950796-0E62-97FA-F0F2-49675FAE0D85}"/>
              </a:ext>
            </a:extLst>
          </p:cNvPr>
          <p:cNvSpPr>
            <a:spLocks noGrp="1"/>
          </p:cNvSpPr>
          <p:nvPr>
            <p:ph type="title"/>
          </p:nvPr>
        </p:nvSpPr>
        <p:spPr>
          <a:xfrm>
            <a:off x="838199" y="211311"/>
            <a:ext cx="9900000" cy="1224000"/>
          </a:xfrm>
        </p:spPr>
        <p:txBody>
          <a:bodyPr>
            <a:normAutofit/>
          </a:bodyPr>
          <a:lstStyle/>
          <a:p>
            <a:r>
              <a:rPr lang="en-US" sz="2800" dirty="0"/>
              <a:t>Update project: </a:t>
            </a:r>
            <a:r>
              <a:rPr lang="en-US" sz="2800" dirty="0" err="1"/>
              <a:t>wzc</a:t>
            </a:r>
            <a:r>
              <a:rPr lang="en-US" sz="2800" dirty="0"/>
              <a:t> op </a:t>
            </a:r>
            <a:r>
              <a:rPr lang="en-US" sz="2800" dirty="0" err="1"/>
              <a:t>wachtlijst</a:t>
            </a:r>
            <a:endParaRPr lang="en-US" sz="2800" dirty="0"/>
          </a:p>
        </p:txBody>
      </p:sp>
    </p:spTree>
    <p:extLst>
      <p:ext uri="{BB962C8B-B14F-4D97-AF65-F5344CB8AC3E}">
        <p14:creationId xmlns:p14="http://schemas.microsoft.com/office/powerpoint/2010/main" val="106974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950796-0E62-97FA-F0F2-49675FAE0D85}"/>
              </a:ext>
            </a:extLst>
          </p:cNvPr>
          <p:cNvSpPr>
            <a:spLocks noGrp="1"/>
          </p:cNvSpPr>
          <p:nvPr>
            <p:ph type="title"/>
          </p:nvPr>
        </p:nvSpPr>
        <p:spPr>
          <a:xfrm>
            <a:off x="838199" y="211311"/>
            <a:ext cx="9900000" cy="1224000"/>
          </a:xfrm>
        </p:spPr>
        <p:txBody>
          <a:bodyPr vert="horz" lIns="91440" tIns="45720" rIns="91440" bIns="45720" rtlCol="0" anchor="b" anchorCtr="0">
            <a:normAutofit/>
          </a:bodyPr>
          <a:lstStyle/>
          <a:p>
            <a:r>
              <a:rPr lang="en-US"/>
              <a:t>Update project: werving wzc</a:t>
            </a:r>
          </a:p>
        </p:txBody>
      </p:sp>
      <p:sp>
        <p:nvSpPr>
          <p:cNvPr id="2" name="TextBox 1">
            <a:extLst>
              <a:ext uri="{FF2B5EF4-FFF2-40B4-BE49-F238E27FC236}">
                <a16:creationId xmlns:a16="http://schemas.microsoft.com/office/drawing/2014/main" id="{AAAEF845-A78B-B66B-9FB9-664763F33BA8}"/>
              </a:ext>
            </a:extLst>
          </p:cNvPr>
          <p:cNvSpPr txBox="1"/>
          <p:nvPr/>
        </p:nvSpPr>
        <p:spPr>
          <a:xfrm>
            <a:off x="838200" y="1868400"/>
            <a:ext cx="5257800" cy="4348800"/>
          </a:xfrm>
          <a:prstGeom prst="rect">
            <a:avLst/>
          </a:prstGeom>
        </p:spPr>
        <p:txBody>
          <a:bodyPr vert="horz" lIns="91440" tIns="45720" rIns="91440" bIns="45720" rtlCol="0">
            <a:normAutofit/>
          </a:bodyPr>
          <a:lstStyle/>
          <a:p>
            <a:pPr marL="228600" indent="-228600">
              <a:spcBef>
                <a:spcPts val="1800"/>
              </a:spcBef>
              <a:buFont typeface="Arial" panose="020B0604020202020204" pitchFamily="34" charset="0"/>
              <a:buChar char="•"/>
            </a:pPr>
            <a:r>
              <a:rPr lang="nl-NL" sz="2000" b="1" dirty="0"/>
              <a:t>NIEUW: </a:t>
            </a:r>
            <a:r>
              <a:rPr lang="nl-NL" sz="2000" dirty="0"/>
              <a:t>Communicatiebundel voor procesbegeleiders op de administratiepagina van Gezond Leven (incl. voorbeeld persteksten, wervingsflyer,…)</a:t>
            </a:r>
          </a:p>
        </p:txBody>
      </p:sp>
      <p:pic>
        <p:nvPicPr>
          <p:cNvPr id="4" name="Picture 3">
            <a:extLst>
              <a:ext uri="{FF2B5EF4-FFF2-40B4-BE49-F238E27FC236}">
                <a16:creationId xmlns:a16="http://schemas.microsoft.com/office/drawing/2014/main" id="{70AE2B72-BD6F-70CD-04C7-274423D48F42}"/>
              </a:ext>
            </a:extLst>
          </p:cNvPr>
          <p:cNvPicPr>
            <a:picLocks noChangeAspect="1"/>
          </p:cNvPicPr>
          <p:nvPr/>
        </p:nvPicPr>
        <p:blipFill>
          <a:blip r:embed="rId3"/>
          <a:stretch>
            <a:fillRect/>
          </a:stretch>
        </p:blipFill>
        <p:spPr>
          <a:xfrm>
            <a:off x="6818375" y="1868400"/>
            <a:ext cx="3087648" cy="4348800"/>
          </a:xfrm>
          <a:prstGeom prst="rect">
            <a:avLst/>
          </a:prstGeom>
          <a:noFill/>
        </p:spPr>
      </p:pic>
      <p:sp>
        <p:nvSpPr>
          <p:cNvPr id="5" name="Slide Number Placeholder 4">
            <a:extLst>
              <a:ext uri="{FF2B5EF4-FFF2-40B4-BE49-F238E27FC236}">
                <a16:creationId xmlns:a16="http://schemas.microsoft.com/office/drawing/2014/main" id="{7A6C0B09-8CBE-FBB6-AB33-933B26D841C6}"/>
              </a:ext>
            </a:extLst>
          </p:cNvPr>
          <p:cNvSpPr>
            <a:spLocks noGrp="1"/>
          </p:cNvSpPr>
          <p:nvPr>
            <p:ph type="sldNum" sz="quarter" idx="12"/>
          </p:nvPr>
        </p:nvSpPr>
        <p:spPr>
          <a:xfrm>
            <a:off x="7997825" y="6413500"/>
            <a:ext cx="2743200" cy="365125"/>
          </a:xfrm>
        </p:spPr>
        <p:txBody>
          <a:bodyPr vert="horz" lIns="91440" tIns="45720" rIns="91440" bIns="45720" rtlCol="0" anchor="ctr">
            <a:normAutofit/>
          </a:bodyPr>
          <a:lstStyle/>
          <a:p>
            <a:pPr>
              <a:spcAft>
                <a:spcPts val="600"/>
              </a:spcAft>
            </a:pPr>
            <a:fld id="{A28F975B-8FED-43E0-8303-4FF1D3849CAE}" type="slidenum">
              <a:rPr lang="en-US" smtClean="0"/>
              <a:pPr>
                <a:spcAft>
                  <a:spcPts val="600"/>
                </a:spcAft>
              </a:pPr>
              <a:t>6</a:t>
            </a:fld>
            <a:endParaRPr lang="en-US"/>
          </a:p>
        </p:txBody>
      </p:sp>
    </p:spTree>
    <p:extLst>
      <p:ext uri="{BB962C8B-B14F-4D97-AF65-F5344CB8AC3E}">
        <p14:creationId xmlns:p14="http://schemas.microsoft.com/office/powerpoint/2010/main" val="49385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39100"/>
            <a:ext cx="9900000" cy="1224000"/>
          </a:xfrm>
        </p:spPr>
        <p:txBody>
          <a:bodyPr/>
          <a:lstStyle/>
          <a:p>
            <a:r>
              <a:rPr lang="en-US" dirty="0"/>
              <a:t>Update project:</a:t>
            </a:r>
          </a:p>
        </p:txBody>
      </p:sp>
      <p:sp>
        <p:nvSpPr>
          <p:cNvPr id="3" name="Content Placeholder 2"/>
          <p:cNvSpPr>
            <a:spLocks noGrp="1"/>
          </p:cNvSpPr>
          <p:nvPr>
            <p:ph idx="1"/>
          </p:nvPr>
        </p:nvSpPr>
        <p:spPr>
          <a:xfrm>
            <a:off x="838199" y="2102498"/>
            <a:ext cx="9900000" cy="4111372"/>
          </a:xfrm>
        </p:spPr>
        <p:txBody>
          <a:bodyPr>
            <a:normAutofit/>
          </a:bodyPr>
          <a:lstStyle/>
          <a:p>
            <a:r>
              <a:rPr lang="en-US" dirty="0" err="1"/>
              <a:t>Voortgang</a:t>
            </a:r>
            <a:r>
              <a:rPr lang="en-US" dirty="0"/>
              <a:t> </a:t>
            </a:r>
            <a:r>
              <a:rPr lang="en-US" dirty="0" err="1"/>
              <a:t>trajecten</a:t>
            </a:r>
            <a:r>
              <a:rPr lang="en-US" dirty="0"/>
              <a:t>:</a:t>
            </a:r>
          </a:p>
          <a:p>
            <a:pPr marL="0" indent="0">
              <a:buNone/>
            </a:pPr>
            <a:endParaRPr lang="en-US" dirty="0"/>
          </a:p>
          <a:p>
            <a:pPr marL="0" indent="0">
              <a:buNone/>
            </a:pPr>
            <a:endParaRPr lang="en-US" dirty="0"/>
          </a:p>
          <a:p>
            <a:endParaRPr lang="en-US" dirty="0"/>
          </a:p>
          <a:p>
            <a:endParaRPr lang="en-US" dirty="0"/>
          </a:p>
          <a:p>
            <a:endParaRPr lang="en-US" dirty="0"/>
          </a:p>
          <a:p>
            <a:endParaRPr lang="en-US" dirty="0"/>
          </a:p>
          <a:p>
            <a:pPr marL="269875" lvl="1" indent="0">
              <a:buNone/>
            </a:pP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F975B-8FED-43E0-8303-4FF1D3849CAE}" type="slidenum">
              <a:rPr kumimoji="0" lang="en-US" sz="600" b="0" i="0" u="none" strike="noStrike" kern="1200" cap="none" spc="0" normalizeH="0" baseline="0" noProof="0" smtClean="0">
                <a:ln>
                  <a:noFill/>
                </a:ln>
                <a:solidFill>
                  <a:srgbClr val="10182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a:ln>
                <a:noFill/>
              </a:ln>
              <a:solidFill>
                <a:srgbClr val="101820"/>
              </a:solidFill>
              <a:effectLst/>
              <a:uLnTx/>
              <a:uFillTx/>
              <a:latin typeface="Verdana"/>
              <a:ea typeface="+mn-ea"/>
              <a:cs typeface="+mn-cs"/>
            </a:endParaRPr>
          </a:p>
        </p:txBody>
      </p:sp>
      <p:pic>
        <p:nvPicPr>
          <p:cNvPr id="6" name="Picture 5">
            <a:extLst>
              <a:ext uri="{FF2B5EF4-FFF2-40B4-BE49-F238E27FC236}">
                <a16:creationId xmlns:a16="http://schemas.microsoft.com/office/drawing/2014/main" id="{CEFED173-ABF1-6E7D-A842-74AAA2732E65}"/>
              </a:ext>
            </a:extLst>
          </p:cNvPr>
          <p:cNvPicPr>
            <a:picLocks noChangeAspect="1"/>
          </p:cNvPicPr>
          <p:nvPr/>
        </p:nvPicPr>
        <p:blipFill>
          <a:blip r:embed="rId3"/>
          <a:stretch>
            <a:fillRect/>
          </a:stretch>
        </p:blipFill>
        <p:spPr>
          <a:xfrm>
            <a:off x="1731462" y="2997521"/>
            <a:ext cx="8335538" cy="2876951"/>
          </a:xfrm>
          <a:prstGeom prst="rect">
            <a:avLst/>
          </a:prstGeom>
        </p:spPr>
      </p:pic>
    </p:spTree>
    <p:extLst>
      <p:ext uri="{BB962C8B-B14F-4D97-AF65-F5344CB8AC3E}">
        <p14:creationId xmlns:p14="http://schemas.microsoft.com/office/powerpoint/2010/main" val="174166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FB80-A4A5-3FB2-4E5C-D340177D8508}"/>
              </a:ext>
            </a:extLst>
          </p:cNvPr>
          <p:cNvSpPr>
            <a:spLocks noGrp="1"/>
          </p:cNvSpPr>
          <p:nvPr>
            <p:ph type="title"/>
          </p:nvPr>
        </p:nvSpPr>
        <p:spPr/>
        <p:txBody>
          <a:bodyPr/>
          <a:lstStyle/>
          <a:p>
            <a:r>
              <a:rPr lang="nl-BE" dirty="0"/>
              <a:t>Update project</a:t>
            </a:r>
          </a:p>
        </p:txBody>
      </p:sp>
      <p:sp>
        <p:nvSpPr>
          <p:cNvPr id="3" name="Content Placeholder 2">
            <a:extLst>
              <a:ext uri="{FF2B5EF4-FFF2-40B4-BE49-F238E27FC236}">
                <a16:creationId xmlns:a16="http://schemas.microsoft.com/office/drawing/2014/main" id="{9847965D-6DDD-A002-52D4-7DAA4B2B5DA3}"/>
              </a:ext>
            </a:extLst>
          </p:cNvPr>
          <p:cNvSpPr>
            <a:spLocks noGrp="1"/>
          </p:cNvSpPr>
          <p:nvPr>
            <p:ph idx="1"/>
          </p:nvPr>
        </p:nvSpPr>
        <p:spPr/>
        <p:txBody>
          <a:bodyPr/>
          <a:lstStyle/>
          <a:p>
            <a:r>
              <a:rPr lang="nl-BE" b="0" dirty="0"/>
              <a:t>Tevreden (66%) tot zeer tevreden (18%) over procesbegeleiding</a:t>
            </a:r>
          </a:p>
          <a:p>
            <a:r>
              <a:rPr lang="nl-BE" b="0" dirty="0"/>
              <a:t>Intensief engagement</a:t>
            </a:r>
          </a:p>
          <a:p>
            <a:pPr marL="0" indent="0">
              <a:buNone/>
            </a:pPr>
            <a:r>
              <a:rPr lang="nl-BE" dirty="0"/>
              <a:t>=&gt; WZC hebben vooral nood aan continuïteit!</a:t>
            </a:r>
          </a:p>
        </p:txBody>
      </p:sp>
      <p:sp>
        <p:nvSpPr>
          <p:cNvPr id="5" name="Slide Number Placeholder 4">
            <a:extLst>
              <a:ext uri="{FF2B5EF4-FFF2-40B4-BE49-F238E27FC236}">
                <a16:creationId xmlns:a16="http://schemas.microsoft.com/office/drawing/2014/main" id="{176F7723-3B94-1AF9-E566-85A9E0A30631}"/>
              </a:ext>
            </a:extLst>
          </p:cNvPr>
          <p:cNvSpPr>
            <a:spLocks noGrp="1"/>
          </p:cNvSpPr>
          <p:nvPr>
            <p:ph type="sldNum" sz="quarter" idx="12"/>
          </p:nvPr>
        </p:nvSpPr>
        <p:spPr/>
        <p:txBody>
          <a:bodyPr/>
          <a:lstStyle/>
          <a:p>
            <a:fld id="{A28F975B-8FED-43E0-8303-4FF1D3849CAE}" type="slidenum">
              <a:rPr lang="en-US" smtClean="0"/>
              <a:t>8</a:t>
            </a:fld>
            <a:endParaRPr lang="en-US"/>
          </a:p>
        </p:txBody>
      </p:sp>
      <p:sp>
        <p:nvSpPr>
          <p:cNvPr id="6" name="Text Placeholder 5">
            <a:extLst>
              <a:ext uri="{FF2B5EF4-FFF2-40B4-BE49-F238E27FC236}">
                <a16:creationId xmlns:a16="http://schemas.microsoft.com/office/drawing/2014/main" id="{C5480C2F-66AE-858F-C953-D6CBFDFEF6F8}"/>
              </a:ext>
            </a:extLst>
          </p:cNvPr>
          <p:cNvSpPr>
            <a:spLocks noGrp="1"/>
          </p:cNvSpPr>
          <p:nvPr>
            <p:ph type="body" sz="quarter" idx="13"/>
          </p:nvPr>
        </p:nvSpPr>
        <p:spPr/>
        <p:txBody>
          <a:bodyPr/>
          <a:lstStyle/>
          <a:p>
            <a:r>
              <a:rPr lang="nl-BE" dirty="0"/>
              <a:t>Resultaten bevraging (67) WZC na 1 jaar deelname</a:t>
            </a:r>
          </a:p>
        </p:txBody>
      </p:sp>
    </p:spTree>
    <p:extLst>
      <p:ext uri="{BB962C8B-B14F-4D97-AF65-F5344CB8AC3E}">
        <p14:creationId xmlns:p14="http://schemas.microsoft.com/office/powerpoint/2010/main" val="31292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7AB4-91A6-9D5D-DF09-BFD5E9C7428F}"/>
              </a:ext>
            </a:extLst>
          </p:cNvPr>
          <p:cNvSpPr>
            <a:spLocks noGrp="1"/>
          </p:cNvSpPr>
          <p:nvPr>
            <p:ph type="title"/>
          </p:nvPr>
        </p:nvSpPr>
        <p:spPr/>
        <p:txBody>
          <a:bodyPr/>
          <a:lstStyle/>
          <a:p>
            <a:r>
              <a:rPr lang="nl-BE" dirty="0"/>
              <a:t>Update project:</a:t>
            </a:r>
          </a:p>
        </p:txBody>
      </p:sp>
      <p:sp>
        <p:nvSpPr>
          <p:cNvPr id="3" name="Content Placeholder 2">
            <a:extLst>
              <a:ext uri="{FF2B5EF4-FFF2-40B4-BE49-F238E27FC236}">
                <a16:creationId xmlns:a16="http://schemas.microsoft.com/office/drawing/2014/main" id="{6D2027FB-07B8-AB99-9FB6-24D44861E32B}"/>
              </a:ext>
            </a:extLst>
          </p:cNvPr>
          <p:cNvSpPr>
            <a:spLocks noGrp="1"/>
          </p:cNvSpPr>
          <p:nvPr>
            <p:ph idx="1"/>
          </p:nvPr>
        </p:nvSpPr>
        <p:spPr>
          <a:xfrm>
            <a:off x="838198" y="2266950"/>
            <a:ext cx="10782783" cy="3946920"/>
          </a:xfrm>
        </p:spPr>
        <p:txBody>
          <a:bodyPr/>
          <a:lstStyle/>
          <a:p>
            <a:pPr marL="0" indent="0">
              <a:buNone/>
            </a:pPr>
            <a:r>
              <a:rPr lang="nl-BE" dirty="0"/>
              <a:t>Nog steeds naweeën van de corona pandemie. Hoe gaan we hiermee om?</a:t>
            </a:r>
          </a:p>
          <a:p>
            <a:pPr marL="742950" lvl="1" indent="-285750" algn="just">
              <a:buFont typeface="Wingdings" panose="05000000000000000000" pitchFamily="2" charset="2"/>
              <a:buChar char=""/>
            </a:pPr>
            <a:r>
              <a:rPr lang="nl-BE" sz="2000" dirty="0">
                <a:effectLst/>
                <a:latin typeface="Bryant Pro Regular"/>
                <a:ea typeface="Verdana" panose="020B0604030504040204" pitchFamily="34" charset="0"/>
                <a:cs typeface="Times New Roman" panose="02020603050405020304" pitchFamily="18" charset="0"/>
              </a:rPr>
              <a:t>niet beoordelend zijn of ontgoocheld zijn bij weinig resultaat;</a:t>
            </a:r>
          </a:p>
          <a:p>
            <a:pPr marL="742950" lvl="1" indent="-285750" algn="just">
              <a:buFont typeface="Wingdings" panose="05000000000000000000" pitchFamily="2" charset="2"/>
              <a:buChar char=""/>
            </a:pPr>
            <a:r>
              <a:rPr lang="nl-BE" sz="2000" dirty="0">
                <a:effectLst/>
                <a:latin typeface="Bryant Pro Regular"/>
                <a:ea typeface="Verdana" panose="020B0604030504040204" pitchFamily="34" charset="0"/>
                <a:cs typeface="Times New Roman" panose="02020603050405020304" pitchFamily="18" charset="0"/>
              </a:rPr>
              <a:t>hen het eigenaarschap geven;</a:t>
            </a:r>
          </a:p>
          <a:p>
            <a:pPr marL="742950" lvl="1" indent="-285750" algn="just">
              <a:buFont typeface="Wingdings" panose="05000000000000000000" pitchFamily="2" charset="2"/>
              <a:buChar char=""/>
            </a:pPr>
            <a:r>
              <a:rPr lang="nl-BE" sz="2000" dirty="0">
                <a:effectLst/>
                <a:latin typeface="Bryant Pro Regular"/>
                <a:ea typeface="Verdana" panose="020B0604030504040204" pitchFamily="34" charset="0"/>
                <a:cs typeface="Times New Roman" panose="02020603050405020304" pitchFamily="18" charset="0"/>
              </a:rPr>
              <a:t>blijven ondersteunen;</a:t>
            </a:r>
          </a:p>
          <a:p>
            <a:pPr marL="742950" lvl="1" indent="-285750" algn="just">
              <a:buFont typeface="Wingdings" panose="05000000000000000000" pitchFamily="2" charset="2"/>
              <a:buChar char=""/>
            </a:pPr>
            <a:r>
              <a:rPr lang="nl-BE" sz="2000" dirty="0">
                <a:effectLst/>
                <a:latin typeface="Bryant Pro Regular"/>
                <a:ea typeface="Verdana" panose="020B0604030504040204" pitchFamily="34" charset="0"/>
                <a:cs typeface="Times New Roman" panose="02020603050405020304" pitchFamily="18" charset="0"/>
              </a:rPr>
              <a:t>gesprekken over weerstand niet uit te weg gaan</a:t>
            </a:r>
          </a:p>
          <a:p>
            <a:pPr marL="457200" lvl="1" indent="0" algn="just">
              <a:buNone/>
            </a:pPr>
            <a:endParaRPr lang="nl-BE" sz="2000" dirty="0">
              <a:latin typeface="Bryant Pro Regular"/>
              <a:ea typeface="Verdana" panose="020B0604030504040204" pitchFamily="34" charset="0"/>
              <a:cs typeface="Times New Roman" panose="02020603050405020304" pitchFamily="18" charset="0"/>
              <a:sym typeface="Wingdings" panose="05000000000000000000" pitchFamily="2" charset="2"/>
            </a:endParaRPr>
          </a:p>
          <a:p>
            <a:pPr marL="457200" lvl="1" indent="0" algn="just">
              <a:buNone/>
            </a:pPr>
            <a:r>
              <a:rPr lang="nl-BE" sz="2400" b="1" dirty="0">
                <a:effectLst/>
                <a:latin typeface="Bryant Pro Regular"/>
                <a:ea typeface="Verdana" panose="020B0604030504040204" pitchFamily="34" charset="0"/>
                <a:cs typeface="Times New Roman" panose="02020603050405020304" pitchFamily="18" charset="0"/>
                <a:sym typeface="Wingdings" panose="05000000000000000000" pitchFamily="2" charset="2"/>
              </a:rPr>
              <a:t></a:t>
            </a:r>
            <a:r>
              <a:rPr lang="nl-BE" sz="2400" b="1" dirty="0">
                <a:effectLst/>
                <a:latin typeface="Bryant Pro Regular"/>
                <a:ea typeface="Verdana" panose="020B0604030504040204" pitchFamily="34" charset="0"/>
                <a:cs typeface="Times New Roman" panose="02020603050405020304" pitchFamily="18" charset="0"/>
              </a:rPr>
              <a:t> Op lange termijn zullen kleine inspanningen renderen. </a:t>
            </a:r>
            <a:endParaRPr lang="nl-BE" sz="5400" b="1" dirty="0"/>
          </a:p>
        </p:txBody>
      </p:sp>
      <p:sp>
        <p:nvSpPr>
          <p:cNvPr id="5" name="Slide Number Placeholder 4">
            <a:extLst>
              <a:ext uri="{FF2B5EF4-FFF2-40B4-BE49-F238E27FC236}">
                <a16:creationId xmlns:a16="http://schemas.microsoft.com/office/drawing/2014/main" id="{817812A8-B455-2BDA-07AF-3A4426712C10}"/>
              </a:ext>
            </a:extLst>
          </p:cNvPr>
          <p:cNvSpPr>
            <a:spLocks noGrp="1"/>
          </p:cNvSpPr>
          <p:nvPr>
            <p:ph type="sldNum" sz="quarter" idx="12"/>
          </p:nvPr>
        </p:nvSpPr>
        <p:spPr/>
        <p:txBody>
          <a:bodyPr/>
          <a:lstStyle/>
          <a:p>
            <a:fld id="{A28F975B-8FED-43E0-8303-4FF1D3849CAE}" type="slidenum">
              <a:rPr lang="en-US" smtClean="0"/>
              <a:t>9</a:t>
            </a:fld>
            <a:endParaRPr lang="en-US"/>
          </a:p>
        </p:txBody>
      </p:sp>
      <p:sp>
        <p:nvSpPr>
          <p:cNvPr id="6" name="Text Placeholder 5">
            <a:extLst>
              <a:ext uri="{FF2B5EF4-FFF2-40B4-BE49-F238E27FC236}">
                <a16:creationId xmlns:a16="http://schemas.microsoft.com/office/drawing/2014/main" id="{6B25364C-BA18-74AA-E611-7A4910B06793}"/>
              </a:ext>
            </a:extLst>
          </p:cNvPr>
          <p:cNvSpPr>
            <a:spLocks noGrp="1"/>
          </p:cNvSpPr>
          <p:nvPr>
            <p:ph type="body" sz="quarter" idx="13"/>
          </p:nvPr>
        </p:nvSpPr>
        <p:spPr/>
        <p:txBody>
          <a:bodyPr/>
          <a:lstStyle/>
          <a:p>
            <a:r>
              <a:rPr lang="nl-BE" dirty="0"/>
              <a:t>Boodschap aan procesbegeleiders</a:t>
            </a:r>
          </a:p>
          <a:p>
            <a:endParaRPr lang="nl-BE" dirty="0"/>
          </a:p>
        </p:txBody>
      </p:sp>
    </p:spTree>
    <p:extLst>
      <p:ext uri="{BB962C8B-B14F-4D97-AF65-F5344CB8AC3E}">
        <p14:creationId xmlns:p14="http://schemas.microsoft.com/office/powerpoint/2010/main" val="3610517454"/>
      </p:ext>
    </p:extLst>
  </p:cSld>
  <p:clrMapOvr>
    <a:masterClrMapping/>
  </p:clrMapOvr>
</p:sld>
</file>

<file path=ppt/theme/theme1.xml><?xml version="1.0" encoding="utf-8"?>
<a:theme xmlns:a="http://schemas.openxmlformats.org/drawingml/2006/main" name="1_Kantoorthema">
  <a:themeElements>
    <a:clrScheme name="GezondeMond">
      <a:dk1>
        <a:srgbClr val="101820"/>
      </a:dk1>
      <a:lt1>
        <a:srgbClr val="FFFFFF"/>
      </a:lt1>
      <a:dk2>
        <a:srgbClr val="00A3E0"/>
      </a:dk2>
      <a:lt2>
        <a:srgbClr val="E7E6E6"/>
      </a:lt2>
      <a:accent1>
        <a:srgbClr val="00A3E0"/>
      </a:accent1>
      <a:accent2>
        <a:srgbClr val="FDDA24"/>
      </a:accent2>
      <a:accent3>
        <a:srgbClr val="757070"/>
      </a:accent3>
      <a:accent4>
        <a:srgbClr val="E0E7EF"/>
      </a:accent4>
      <a:accent5>
        <a:srgbClr val="FF9900"/>
      </a:accent5>
      <a:accent6>
        <a:srgbClr val="36516C"/>
      </a:accent6>
      <a:hlink>
        <a:srgbClr val="00A3E0"/>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Kantoorthema">
  <a:themeElements>
    <a:clrScheme name="GezondeMond">
      <a:dk1>
        <a:srgbClr val="101820"/>
      </a:dk1>
      <a:lt1>
        <a:sysClr val="window" lastClr="FFFFFF"/>
      </a:lt1>
      <a:dk2>
        <a:srgbClr val="00A3E0"/>
      </a:dk2>
      <a:lt2>
        <a:srgbClr val="E7E6E6"/>
      </a:lt2>
      <a:accent1>
        <a:srgbClr val="00A3E0"/>
      </a:accent1>
      <a:accent2>
        <a:srgbClr val="FDDA24"/>
      </a:accent2>
      <a:accent3>
        <a:srgbClr val="757070"/>
      </a:accent3>
      <a:accent4>
        <a:srgbClr val="E0E7EF"/>
      </a:accent4>
      <a:accent5>
        <a:srgbClr val="FF9900"/>
      </a:accent5>
      <a:accent6>
        <a:srgbClr val="36516C"/>
      </a:accent6>
      <a:hlink>
        <a:srgbClr val="00A3E0"/>
      </a:hlink>
      <a:folHlink>
        <a:srgbClr val="A5A5A5"/>
      </a:folHlink>
    </a:clrScheme>
    <a:fontScheme name="GezondeMo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e_mond_presentatie.potx" id="{8AF99D07-D392-4D95-A16E-5E15E6C31DA1}" vid="{148E242E-93B7-4328-9613-D35B5EDB0963}"/>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2408</Words>
  <Application>Microsoft Office PowerPoint</Application>
  <PresentationFormat>Widescreen</PresentationFormat>
  <Paragraphs>226</Paragraphs>
  <Slides>28</Slides>
  <Notes>28</Notes>
  <HiddenSlides>2</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Alegreya Sans</vt:lpstr>
      <vt:lpstr>Aptos</vt:lpstr>
      <vt:lpstr>Arial</vt:lpstr>
      <vt:lpstr>bryant</vt:lpstr>
      <vt:lpstr>Bryant Pro Regular</vt:lpstr>
      <vt:lpstr>Calibri</vt:lpstr>
      <vt:lpstr>Courier New</vt:lpstr>
      <vt:lpstr>Lucida Grande</vt:lpstr>
      <vt:lpstr>Neutraface2DisplayTT</vt:lpstr>
      <vt:lpstr>raleway</vt:lpstr>
      <vt:lpstr>Symbol</vt:lpstr>
      <vt:lpstr>Verdana</vt:lpstr>
      <vt:lpstr>Wingdings</vt:lpstr>
      <vt:lpstr>1_Kantoorthema</vt:lpstr>
      <vt:lpstr>2_Kantoorthema</vt:lpstr>
      <vt:lpstr>Welkom!</vt:lpstr>
      <vt:lpstr>aanwezigheden</vt:lpstr>
      <vt:lpstr>Programma</vt:lpstr>
      <vt:lpstr>Update project: nieuwe subsetting</vt:lpstr>
      <vt:lpstr>Update project: wzc op wachtlijst</vt:lpstr>
      <vt:lpstr>Update project: werving wzc</vt:lpstr>
      <vt:lpstr>Update project:</vt:lpstr>
      <vt:lpstr>Update project</vt:lpstr>
      <vt:lpstr>Update project:</vt:lpstr>
      <vt:lpstr>Wanneer vroegtijdig TRAJECT STOPPEN?</vt:lpstr>
      <vt:lpstr>Wat is nieuw?</vt:lpstr>
      <vt:lpstr>Wat is nieuw vanaf 2025?</vt:lpstr>
      <vt:lpstr>Stap 6: evaluatie</vt:lpstr>
      <vt:lpstr>Stap 7: verankering</vt:lpstr>
      <vt:lpstr>Stap 7: verankering</vt:lpstr>
      <vt:lpstr>Stap 7: verankering</vt:lpstr>
      <vt:lpstr>Gespreksbal</vt:lpstr>
      <vt:lpstr>1. De WZC die ik begeleid, staan positief tegenover het belang van goede mondgezondheid. </vt:lpstr>
      <vt:lpstr>2. Er is een duidelijk plan van aanpak voor de komende jaren.</vt:lpstr>
      <vt:lpstr>3. Wat zijn volgens jou de valkuilen waarvoor de organisatie moet opletten in de volgende jaren?</vt:lpstr>
      <vt:lpstr>4.  Wat zijn volgens jou bevorderende factoren die ervoor zorgen dat het beleid goed geïmplementeerd wordt?</vt:lpstr>
      <vt:lpstr>5.  Ik zie verbeteringen in de WZC die ik begeleid.</vt:lpstr>
      <vt:lpstr>6. De evaluatie ligt in lijn met mijn verwachtingen. </vt:lpstr>
      <vt:lpstr>7. Ik mis de ervaring om procesmatige evaluaties te doen. </vt:lpstr>
      <vt:lpstr>8. Ik heb het gevoel dat ik een meerwaarde ben/heb kunnen betekenen voor het WZC.</vt:lpstr>
      <vt:lpstr>Vragen vanuit de PB’s</vt:lpstr>
      <vt:lpstr>Andere Vragen vanuit PB’s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Evaluatie metingen indicatoren mondzorg</dc:title>
  <dc:creator>Pauline Devos</dc:creator>
  <cp:lastModifiedBy>Pauline Devos</cp:lastModifiedBy>
  <cp:revision>5</cp:revision>
  <dcterms:created xsi:type="dcterms:W3CDTF">2023-02-01T09:40:47Z</dcterms:created>
  <dcterms:modified xsi:type="dcterms:W3CDTF">2024-11-29T15:45:11Z</dcterms:modified>
</cp:coreProperties>
</file>